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 id="2147483669" r:id="rId5"/>
  </p:sldMasterIdLst>
  <p:notesMasterIdLst>
    <p:notesMasterId r:id="rId46"/>
  </p:notesMasterIdLst>
  <p:sldIdLst>
    <p:sldId id="256" r:id="rId6"/>
    <p:sldId id="257" r:id="rId7"/>
    <p:sldId id="258"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 id="296" r:id="rId23"/>
    <p:sldId id="297" r:id="rId24"/>
    <p:sldId id="298" r:id="rId25"/>
    <p:sldId id="277" r:id="rId26"/>
    <p:sldId id="278" r:id="rId27"/>
    <p:sldId id="279" r:id="rId28"/>
    <p:sldId id="29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E6132A-E199-48FB-AAC6-1238CED2EA5C}">
  <a:tblStyle styleId="{01E6132A-E199-48FB-AAC6-1238CED2EA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0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S::michael.beards@education.wa.edu.au::f9e3ea26-6dd9-4feb-84ad-f5fc9616dbb4" providerId="AD" clId="Web-{B84832B7-2A91-425F-A1C8-ED96C2EA63A9}"/>
    <pc:docChg chg="modSld">
      <pc:chgData name="BEARDS Michael [Southern River College]" userId="S::michael.beards@education.wa.edu.au::f9e3ea26-6dd9-4feb-84ad-f5fc9616dbb4" providerId="AD" clId="Web-{B84832B7-2A91-425F-A1C8-ED96C2EA63A9}" dt="2023-10-23T15:59:14.978" v="5"/>
      <pc:docMkLst>
        <pc:docMk/>
      </pc:docMkLst>
      <pc:sldChg chg="modSp">
        <pc:chgData name="BEARDS Michael [Southern River College]" userId="S::michael.beards@education.wa.edu.au::f9e3ea26-6dd9-4feb-84ad-f5fc9616dbb4" providerId="AD" clId="Web-{B84832B7-2A91-425F-A1C8-ED96C2EA63A9}" dt="2023-10-23T14:55:37.948" v="3"/>
        <pc:sldMkLst>
          <pc:docMk/>
          <pc:sldMk cId="0" sldId="272"/>
        </pc:sldMkLst>
        <pc:spChg chg="mod">
          <ac:chgData name="BEARDS Michael [Southern River College]" userId="S::michael.beards@education.wa.edu.au::f9e3ea26-6dd9-4feb-84ad-f5fc9616dbb4" providerId="AD" clId="Web-{B84832B7-2A91-425F-A1C8-ED96C2EA63A9}" dt="2023-10-23T14:55:37.948" v="3"/>
          <ac:spMkLst>
            <pc:docMk/>
            <pc:sldMk cId="0" sldId="272"/>
            <ac:spMk id="248" creationId="{00000000-0000-0000-0000-000000000000}"/>
          </ac:spMkLst>
        </pc:spChg>
      </pc:sldChg>
      <pc:sldChg chg="modSp">
        <pc:chgData name="BEARDS Michael [Southern River College]" userId="S::michael.beards@education.wa.edu.au::f9e3ea26-6dd9-4feb-84ad-f5fc9616dbb4" providerId="AD" clId="Web-{B84832B7-2A91-425F-A1C8-ED96C2EA63A9}" dt="2023-10-23T15:58:18.633" v="4"/>
        <pc:sldMkLst>
          <pc:docMk/>
          <pc:sldMk cId="0" sldId="275"/>
        </pc:sldMkLst>
        <pc:spChg chg="ord">
          <ac:chgData name="BEARDS Michael [Southern River College]" userId="S::michael.beards@education.wa.edu.au::f9e3ea26-6dd9-4feb-84ad-f5fc9616dbb4" providerId="AD" clId="Web-{B84832B7-2A91-425F-A1C8-ED96C2EA63A9}" dt="2023-10-23T15:58:18.633" v="4"/>
          <ac:spMkLst>
            <pc:docMk/>
            <pc:sldMk cId="0" sldId="275"/>
            <ac:spMk id="289" creationId="{00000000-0000-0000-0000-000000000000}"/>
          </ac:spMkLst>
        </pc:spChg>
      </pc:sldChg>
      <pc:sldChg chg="modSp">
        <pc:chgData name="BEARDS Michael [Southern River College]" userId="S::michael.beards@education.wa.edu.au::f9e3ea26-6dd9-4feb-84ad-f5fc9616dbb4" providerId="AD" clId="Web-{B84832B7-2A91-425F-A1C8-ED96C2EA63A9}" dt="2023-10-23T15:59:14.978" v="5"/>
        <pc:sldMkLst>
          <pc:docMk/>
          <pc:sldMk cId="0" sldId="276"/>
        </pc:sldMkLst>
        <pc:spChg chg="ord">
          <ac:chgData name="BEARDS Michael [Southern River College]" userId="S::michael.beards@education.wa.edu.au::f9e3ea26-6dd9-4feb-84ad-f5fc9616dbb4" providerId="AD" clId="Web-{B84832B7-2A91-425F-A1C8-ED96C2EA63A9}" dt="2023-10-23T15:59:14.978" v="5"/>
          <ac:spMkLst>
            <pc:docMk/>
            <pc:sldMk cId="0" sldId="276"/>
            <ac:spMk id="29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9bb62460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9bb62460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9bb62460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9bb62460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71228efe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71228efe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9349bafb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9349bafb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9349bafb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9349bafb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9349bafb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9349bafb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622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9349bafb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9349baf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1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9349bafb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9349bafb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847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9bb62460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9bb6246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71228e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71228e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680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9bb62460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9bb62460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9349bafb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9349bafb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71228efe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71228efe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71228efe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71228efe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5ea8469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5ea8469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9349bafb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9349bafb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71228efe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71228efe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71228ef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71228ef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71228efe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71228efe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71228efe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71228efe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71228efe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71228efe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71228efe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71228efe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9349bafb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9349bafb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9349bafb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9349bafb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9349bafb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9349bafb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707e9cb62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707e9cb62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71228efeb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71228efe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707e9cb62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707e9cb62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71228efe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71228efe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71228efe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71228efe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71228efe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71228efe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9349bafb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9349bafb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60" name="Google Shape;60;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1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6" name="Google Shape;66;p1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6" name="Google Shape;7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8" name="Google Shape;78;p14"/>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9" name="Google Shape;79;p14"/>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80"/>
        <p:cNvGrpSpPr/>
        <p:nvPr/>
      </p:nvGrpSpPr>
      <p:grpSpPr>
        <a:xfrm>
          <a:off x="0" y="0"/>
          <a:ext cx="0" cy="0"/>
          <a:chOff x="0" y="0"/>
          <a:chExt cx="0" cy="0"/>
        </a:xfrm>
      </p:grpSpPr>
      <p:sp>
        <p:nvSpPr>
          <p:cNvPr id="81" name="Google Shape;8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1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3" name="Google Shape;83;p1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4"/>
        <p:cNvGrpSpPr/>
        <p:nvPr/>
      </p:nvGrpSpPr>
      <p:grpSpPr>
        <a:xfrm>
          <a:off x="0" y="0"/>
          <a:ext cx="0" cy="0"/>
          <a:chOff x="0" y="0"/>
          <a:chExt cx="0" cy="0"/>
        </a:xfrm>
      </p:grpSpPr>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7" name="Google Shape;87;p1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0" name="Google Shape;90;p1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91"/>
        <p:cNvGrpSpPr/>
        <p:nvPr/>
      </p:nvGrpSpPr>
      <p:grpSpPr>
        <a:xfrm>
          <a:off x="0" y="0"/>
          <a:ext cx="0" cy="0"/>
          <a:chOff x="0" y="0"/>
          <a:chExt cx="0" cy="0"/>
        </a:xfrm>
      </p:grpSpPr>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1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4" name="Google Shape;94;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6" name="Google Shape;96;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7"/>
        <p:cNvGrpSpPr/>
        <p:nvPr/>
      </p:nvGrpSpPr>
      <p:grpSpPr>
        <a:xfrm>
          <a:off x="0" y="0"/>
          <a:ext cx="0" cy="0"/>
          <a:chOff x="0" y="0"/>
          <a:chExt cx="0" cy="0"/>
        </a:xfrm>
      </p:grpSpPr>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9" name="Google Shape;99;p1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0" name="Google Shape;100;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2" name="Google Shape;102;p1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3"/>
        <p:cNvGrpSpPr/>
        <p:nvPr/>
      </p:nvGrpSpPr>
      <p:grpSpPr>
        <a:xfrm>
          <a:off x="0" y="0"/>
          <a:ext cx="0" cy="0"/>
          <a:chOff x="0" y="0"/>
          <a:chExt cx="0" cy="0"/>
        </a:xfrm>
      </p:grpSpPr>
      <p:sp>
        <p:nvSpPr>
          <p:cNvPr id="104" name="Google Shape;10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6" name="Google Shape;106;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8" name="Google Shape;108;p1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9"/>
        <p:cNvGrpSpPr/>
        <p:nvPr/>
      </p:nvGrpSpPr>
      <p:grpSpPr>
        <a:xfrm>
          <a:off x="0" y="0"/>
          <a:ext cx="0" cy="0"/>
          <a:chOff x="0" y="0"/>
          <a:chExt cx="0" cy="0"/>
        </a:xfrm>
      </p:grpSpPr>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1" name="Google Shape;111;p2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2" name="Google Shape;112;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4" name="Google Shape;114;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5"/>
        <p:cNvGrpSpPr/>
        <p:nvPr/>
      </p:nvGrpSpPr>
      <p:grpSpPr>
        <a:xfrm>
          <a:off x="0" y="0"/>
          <a:ext cx="0" cy="0"/>
          <a:chOff x="0" y="0"/>
          <a:chExt cx="0" cy="0"/>
        </a:xfrm>
      </p:grpSpPr>
      <p:sp>
        <p:nvSpPr>
          <p:cNvPr id="116" name="Google Shape;11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2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8" name="Google Shape;118;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0" name="Google Shape;120;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8" name="Google Shape;18;p3"/>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3" name="Google Shape;123;p2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4" name="Google Shape;124;p2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6" name="Google Shape;126;p2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5" name="Google Shape;25;p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6" name="Google Shape;36;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5"/>
        <p:cNvGrpSpPr/>
        <p:nvPr/>
      </p:nvGrpSpPr>
      <p:grpSpPr>
        <a:xfrm>
          <a:off x="0" y="0"/>
          <a:ext cx="0" cy="0"/>
          <a:chOff x="0" y="0"/>
          <a:chExt cx="0" cy="0"/>
        </a:xfrm>
      </p:grpSpPr>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8" name="Google Shape;48;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4" name="Google Shape;54;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1" name="Google Shape;71;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72" name="Google Shape;7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73" name="Google Shape;73;p13"/>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3.gif"/><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gif"/></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8.xml"/><Relationship Id="rId7" Type="http://schemas.openxmlformats.org/officeDocument/2006/relationships/image" Target="../media/image2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3.gif"/><Relationship Id="rId4" Type="http://schemas.openxmlformats.org/officeDocument/2006/relationships/notesSlide" Target="../notesSlides/notesSlide24.xml"/><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5.png"/><Relationship Id="rId5" Type="http://schemas.openxmlformats.org/officeDocument/2006/relationships/image" Target="../media/image3.gif"/><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3">
            <a:alphaModFix amt="24000"/>
          </a:blip>
          <a:srcRect b="15626"/>
          <a:stretch/>
        </p:blipFill>
        <p:spPr>
          <a:xfrm>
            <a:off x="0" y="0"/>
            <a:ext cx="9144000" cy="5143501"/>
          </a:xfrm>
          <a:prstGeom prst="rect">
            <a:avLst/>
          </a:prstGeom>
          <a:noFill/>
          <a:ln>
            <a:noFill/>
          </a:ln>
        </p:spPr>
      </p:pic>
      <p:sp>
        <p:nvSpPr>
          <p:cNvPr id="132" name="Google Shape;132;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6000"/>
              <a:t>BALANCED AND UNBALANCED FORCES</a:t>
            </a:r>
            <a:endParaRPr sz="6000"/>
          </a:p>
        </p:txBody>
      </p:sp>
      <p:sp>
        <p:nvSpPr>
          <p:cNvPr id="133" name="Google Shape;133;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compare balanced and unbalanced forces.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balanced force.</a:t>
            </a:r>
            <a:endParaRPr/>
          </a:p>
          <a:p>
            <a:pPr marL="457200" lvl="0" indent="-342900" algn="l" rtl="0">
              <a:spcBef>
                <a:spcPts val="0"/>
              </a:spcBef>
              <a:spcAft>
                <a:spcPts val="0"/>
              </a:spcAft>
              <a:buSzPts val="1800"/>
              <a:buChar char="●"/>
            </a:pPr>
            <a:r>
              <a:rPr lang="en-GB"/>
              <a:t>We will define unbalanced force.</a:t>
            </a:r>
            <a:endParaRPr/>
          </a:p>
          <a:p>
            <a:pPr marL="457200" lvl="0" indent="-342900" algn="l" rtl="0">
              <a:spcBef>
                <a:spcPts val="0"/>
              </a:spcBef>
              <a:spcAft>
                <a:spcPts val="0"/>
              </a:spcAft>
              <a:buSzPts val="1800"/>
              <a:buChar char="●"/>
            </a:pPr>
            <a:r>
              <a:rPr lang="en-GB"/>
              <a:t>We will apply balanced and unbalanced forces to familiar examples.</a:t>
            </a:r>
            <a:endParaRPr/>
          </a:p>
          <a:p>
            <a:pPr marL="457200" lvl="0" indent="-342900" algn="l" rtl="0">
              <a:spcBef>
                <a:spcPts val="0"/>
              </a:spcBef>
              <a:spcAft>
                <a:spcPts val="0"/>
              </a:spcAft>
              <a:buSzPts val="1800"/>
              <a:buChar char="●"/>
            </a:pPr>
            <a:r>
              <a:rPr lang="en-GB"/>
              <a:t>We will explain the difference between balanced and unbalanced forces.</a:t>
            </a:r>
            <a:endParaRPr/>
          </a:p>
        </p:txBody>
      </p:sp>
      <p:sp>
        <p:nvSpPr>
          <p:cNvPr id="215" name="Google Shape;215;p36"/>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We will investigate forces</a:t>
            </a:r>
            <a:endParaRPr sz="3600" dirty="0"/>
          </a:p>
        </p:txBody>
      </p:sp>
      <p:graphicFrame>
        <p:nvGraphicFramePr>
          <p:cNvPr id="216" name="Google Shape;216;p36"/>
          <p:cNvGraphicFramePr/>
          <p:nvPr/>
        </p:nvGraphicFramePr>
        <p:xfrm>
          <a:off x="6693450" y="4023650"/>
          <a:ext cx="2134475" cy="877315"/>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7" name="Google Shape;217;p36"/>
          <p:cNvGraphicFramePr/>
          <p:nvPr/>
        </p:nvGraphicFramePr>
        <p:xfrm>
          <a:off x="7603350" y="229425"/>
          <a:ext cx="1224575" cy="350490"/>
        </p:xfrm>
        <a:graphic>
          <a:graphicData uri="http://schemas.openxmlformats.org/drawingml/2006/table">
            <a:tbl>
              <a:tblPr>
                <a:noFill/>
                <a:tableStyleId>{01E6132A-E199-48FB-AAC6-1238CED2EA5C}</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18" name="Google Shape;218;p36"/>
          <p:cNvGraphicFramePr/>
          <p:nvPr/>
        </p:nvGraphicFramePr>
        <p:xfrm>
          <a:off x="7603350" y="738925"/>
          <a:ext cx="1224575" cy="350490"/>
        </p:xfrm>
        <a:graphic>
          <a:graphicData uri="http://schemas.openxmlformats.org/drawingml/2006/table">
            <a:tbl>
              <a:tblPr>
                <a:noFill/>
                <a:tableStyleId>{01E6132A-E199-48FB-AAC6-1238CED2EA5C}</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body" idx="2"/>
          </p:nvPr>
        </p:nvSpPr>
        <p:spPr>
          <a:xfrm>
            <a:off x="570450" y="614050"/>
            <a:ext cx="8003100" cy="4190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Tug-of-war is involves </a:t>
            </a:r>
            <a:r>
              <a:rPr lang="en-GB" b="1" dirty="0"/>
              <a:t>forces</a:t>
            </a:r>
            <a:r>
              <a:rPr lang="en-GB" dirty="0"/>
              <a:t> of push and pull. Teams </a:t>
            </a:r>
            <a:r>
              <a:rPr lang="en-GB" b="1" dirty="0"/>
              <a:t>pull</a:t>
            </a:r>
            <a:r>
              <a:rPr lang="en-GB" dirty="0"/>
              <a:t> on the rope and remain standing because they </a:t>
            </a:r>
            <a:r>
              <a:rPr lang="en-GB" b="1" dirty="0"/>
              <a:t>push</a:t>
            </a:r>
            <a:r>
              <a:rPr lang="en-GB" dirty="0"/>
              <a:t> against the ground.</a:t>
            </a:r>
            <a:endParaRPr dirty="0"/>
          </a:p>
          <a:p>
            <a:pPr marL="0" lvl="0" indent="0" algn="l" rtl="0">
              <a:spcBef>
                <a:spcPts val="1600"/>
              </a:spcBef>
              <a:spcAft>
                <a:spcPts val="0"/>
              </a:spcAft>
              <a:buClr>
                <a:schemeClr val="dk1"/>
              </a:buClr>
              <a:buSzPts val="1100"/>
              <a:buFont typeface="Arial"/>
              <a:buNone/>
            </a:pPr>
            <a:r>
              <a:rPr lang="en-GB" dirty="0"/>
              <a:t>What do you think would happen if one team pulled harder than the other team (used more force)? </a:t>
            </a:r>
            <a:endParaRPr dirty="0"/>
          </a:p>
          <a:p>
            <a:pPr marL="0" lvl="0" indent="0" algn="l" rtl="0">
              <a:spcBef>
                <a:spcPts val="1600"/>
              </a:spcBef>
              <a:spcAft>
                <a:spcPts val="0"/>
              </a:spcAft>
              <a:buClr>
                <a:schemeClr val="dk1"/>
              </a:buClr>
              <a:buSzPts val="1100"/>
              <a:buFont typeface="Arial"/>
              <a:buNone/>
            </a:pPr>
            <a:r>
              <a:rPr lang="en-GB" dirty="0"/>
              <a:t>What do you think would happen if both teams pull the same amount (with the same amount of force)?</a:t>
            </a: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sp>
        <p:nvSpPr>
          <p:cNvPr id="224" name="Google Shape;224;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compare balanced and unbalanced forces.</a:t>
            </a:r>
            <a:endParaRPr/>
          </a:p>
        </p:txBody>
      </p:sp>
      <p:graphicFrame>
        <p:nvGraphicFramePr>
          <p:cNvPr id="225" name="Google Shape;225;p37"/>
          <p:cNvGraphicFramePr/>
          <p:nvPr/>
        </p:nvGraphicFramePr>
        <p:xfrm>
          <a:off x="6685305" y="3398288"/>
          <a:ext cx="2134475" cy="137154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 a force is a push, pull or twist. </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We can measure force in newtons.</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26" name="Google Shape;226;p37"/>
          <p:cNvPicPr preferRelativeResize="0"/>
          <p:nvPr/>
        </p:nvPicPr>
        <p:blipFill rotWithShape="1">
          <a:blip r:embed="rId3">
            <a:alphaModFix/>
          </a:blip>
          <a:srcRect t="22404" b="13909"/>
          <a:stretch/>
        </p:blipFill>
        <p:spPr>
          <a:xfrm>
            <a:off x="621200" y="3260325"/>
            <a:ext cx="5813475" cy="1632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232" name="Google Shape;232;p38"/>
          <p:cNvSpPr txBox="1">
            <a:spLocks noGrp="1"/>
          </p:cNvSpPr>
          <p:nvPr>
            <p:ph type="body" idx="2"/>
          </p:nvPr>
        </p:nvSpPr>
        <p:spPr>
          <a:xfrm>
            <a:off x="511600" y="752325"/>
            <a:ext cx="56910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solidFill>
                  <a:schemeClr val="dk1"/>
                </a:solidFill>
              </a:rPr>
              <a:t>Forces</a:t>
            </a:r>
            <a:r>
              <a:rPr lang="en-GB" sz="2000" b="1" baseline="-25000" dirty="0">
                <a:solidFill>
                  <a:schemeClr val="dk1"/>
                </a:solidFill>
              </a:rPr>
              <a:t>1</a:t>
            </a:r>
            <a:r>
              <a:rPr lang="en-GB" sz="2000" dirty="0">
                <a:solidFill>
                  <a:schemeClr val="dk1"/>
                </a:solidFill>
              </a:rPr>
              <a:t> can be </a:t>
            </a:r>
            <a:r>
              <a:rPr lang="en-GB" sz="2000" b="1" dirty="0">
                <a:solidFill>
                  <a:schemeClr val="dk1"/>
                </a:solidFill>
              </a:rPr>
              <a:t>balanced </a:t>
            </a:r>
            <a:r>
              <a:rPr lang="en-GB" sz="2000" dirty="0">
                <a:solidFill>
                  <a:schemeClr val="dk1"/>
                </a:solidFill>
              </a:rPr>
              <a:t>or </a:t>
            </a:r>
            <a:r>
              <a:rPr lang="en-GB" sz="2000" b="1" dirty="0">
                <a:solidFill>
                  <a:schemeClr val="dk1"/>
                </a:solidFill>
              </a:rPr>
              <a:t>unbalanced</a:t>
            </a:r>
            <a:r>
              <a:rPr lang="en-GB" sz="2000" dirty="0">
                <a:solidFill>
                  <a:schemeClr val="dk1"/>
                </a:solidFill>
              </a:rPr>
              <a:t>.</a:t>
            </a:r>
            <a:endParaRPr sz="2000" dirty="0">
              <a:solidFill>
                <a:schemeClr val="dk1"/>
              </a:solidFill>
            </a:endParaRPr>
          </a:p>
          <a:p>
            <a:pPr marL="0" lvl="0" indent="0" algn="l" rtl="0">
              <a:spcBef>
                <a:spcPts val="1600"/>
              </a:spcBef>
              <a:spcAft>
                <a:spcPts val="0"/>
              </a:spcAft>
              <a:buNone/>
            </a:pPr>
            <a:r>
              <a:rPr lang="en-GB" sz="2000" dirty="0">
                <a:solidFill>
                  <a:schemeClr val="dk1"/>
                </a:solidFill>
              </a:rPr>
              <a:t>So in the tug of war:</a:t>
            </a:r>
            <a:endParaRPr sz="2000" dirty="0">
              <a:solidFill>
                <a:schemeClr val="dk1"/>
              </a:solidFill>
            </a:endParaRPr>
          </a:p>
          <a:p>
            <a:pPr marL="0" lvl="0" indent="0" algn="l" rtl="0">
              <a:spcBef>
                <a:spcPts val="1600"/>
              </a:spcBef>
              <a:spcAft>
                <a:spcPts val="0"/>
              </a:spcAft>
              <a:buNone/>
            </a:pPr>
            <a:r>
              <a:rPr lang="en-GB" sz="2000" dirty="0">
                <a:solidFill>
                  <a:schemeClr val="dk1"/>
                </a:solidFill>
              </a:rPr>
              <a:t>If one team uses more force, the forces are </a:t>
            </a:r>
            <a:r>
              <a:rPr lang="en-GB" sz="2000" b="1" dirty="0">
                <a:solidFill>
                  <a:schemeClr val="dk1"/>
                </a:solidFill>
              </a:rPr>
              <a:t>unbalanced forces</a:t>
            </a:r>
            <a:r>
              <a:rPr lang="en-GB" sz="2000" b="1" baseline="-25000" dirty="0">
                <a:solidFill>
                  <a:schemeClr val="dk1"/>
                </a:solidFill>
              </a:rPr>
              <a:t>2</a:t>
            </a:r>
            <a:r>
              <a:rPr lang="en-GB" sz="2000" dirty="0">
                <a:solidFill>
                  <a:schemeClr val="dk1"/>
                </a:solidFill>
              </a:rPr>
              <a:t>. One force is larger than the other. </a:t>
            </a:r>
            <a:endParaRPr sz="2000" dirty="0">
              <a:solidFill>
                <a:schemeClr val="dk1"/>
              </a:solidFill>
            </a:endParaRPr>
          </a:p>
          <a:p>
            <a:pPr marL="0" lvl="0" indent="0" algn="l" rtl="0">
              <a:spcBef>
                <a:spcPts val="1600"/>
              </a:spcBef>
              <a:spcAft>
                <a:spcPts val="1600"/>
              </a:spcAft>
              <a:buClr>
                <a:schemeClr val="dk1"/>
              </a:buClr>
              <a:buSzPts val="1100"/>
              <a:buFont typeface="Arial"/>
              <a:buNone/>
            </a:pPr>
            <a:r>
              <a:rPr lang="en-GB" sz="2000" dirty="0">
                <a:solidFill>
                  <a:schemeClr val="dk1"/>
                </a:solidFill>
              </a:rPr>
              <a:t>If both teams use the same amount of force, the forces are </a:t>
            </a:r>
            <a:r>
              <a:rPr lang="en-GB" sz="2000" b="1" dirty="0">
                <a:solidFill>
                  <a:schemeClr val="dk1"/>
                </a:solidFill>
              </a:rPr>
              <a:t>balanced forces</a:t>
            </a:r>
            <a:r>
              <a:rPr lang="en-GB" sz="2000" b="1" baseline="-25000" dirty="0">
                <a:solidFill>
                  <a:schemeClr val="dk1"/>
                </a:solidFill>
              </a:rPr>
              <a:t>3</a:t>
            </a:r>
            <a:r>
              <a:rPr lang="en-GB" sz="2000" b="1" dirty="0">
                <a:solidFill>
                  <a:schemeClr val="dk1"/>
                </a:solidFill>
              </a:rPr>
              <a:t>.</a:t>
            </a:r>
            <a:r>
              <a:rPr lang="en-GB" sz="2000" dirty="0">
                <a:solidFill>
                  <a:schemeClr val="dk1"/>
                </a:solidFill>
              </a:rPr>
              <a:t> This means the forces are the same size or equal.</a:t>
            </a:r>
            <a:endParaRPr sz="2000" dirty="0"/>
          </a:p>
        </p:txBody>
      </p:sp>
      <p:graphicFrame>
        <p:nvGraphicFramePr>
          <p:cNvPr id="233" name="Google Shape;233;p38"/>
          <p:cNvGraphicFramePr/>
          <p:nvPr/>
        </p:nvGraphicFramePr>
        <p:xfrm>
          <a:off x="6793300" y="404050"/>
          <a:ext cx="2142625" cy="170682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do we call forces that are the same size?</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What happens in the picture below if there are balanced forces?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34" name="Google Shape;234;p38"/>
          <p:cNvGraphicFramePr/>
          <p:nvPr>
            <p:extLst>
              <p:ext uri="{D42A27DB-BD31-4B8C-83A1-F6EECF244321}">
                <p14:modId xmlns:p14="http://schemas.microsoft.com/office/powerpoint/2010/main" val="1100567369"/>
              </p:ext>
            </p:extLst>
          </p:nvPr>
        </p:nvGraphicFramePr>
        <p:xfrm>
          <a:off x="6801441" y="3717950"/>
          <a:ext cx="2134475" cy="1099975"/>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40282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VOCABULARY</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69715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1 - a push, pull or twist.</a:t>
                      </a: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2 - forces not equal in size.</a:t>
                      </a: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3 - forces equal in size.</a:t>
                      </a:r>
                      <a:endParaRPr sz="1100"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35" name="Google Shape;235;p38"/>
          <p:cNvPicPr preferRelativeResize="0"/>
          <p:nvPr/>
        </p:nvPicPr>
        <p:blipFill>
          <a:blip r:embed="rId3">
            <a:alphaModFix/>
          </a:blip>
          <a:stretch>
            <a:fillRect/>
          </a:stretch>
        </p:blipFill>
        <p:spPr>
          <a:xfrm>
            <a:off x="6793292" y="2193955"/>
            <a:ext cx="2142624" cy="14284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We will compare balanced and unbalanced forces.</a:t>
            </a:r>
            <a:endParaRPr/>
          </a:p>
        </p:txBody>
      </p:sp>
      <p:sp>
        <p:nvSpPr>
          <p:cNvPr id="241" name="Google Shape;241;p39"/>
          <p:cNvSpPr txBox="1">
            <a:spLocks noGrp="1"/>
          </p:cNvSpPr>
          <p:nvPr>
            <p:ph type="body" idx="2"/>
          </p:nvPr>
        </p:nvSpPr>
        <p:spPr>
          <a:xfrm>
            <a:off x="525950" y="844875"/>
            <a:ext cx="6444193" cy="408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Arrows can be used to show force acting on an object.</a:t>
            </a:r>
            <a:endParaRPr dirty="0"/>
          </a:p>
          <a:p>
            <a:pPr marL="0" lvl="0" indent="0" algn="l" rtl="0">
              <a:spcBef>
                <a:spcPts val="1600"/>
              </a:spcBef>
              <a:spcAft>
                <a:spcPts val="0"/>
              </a:spcAft>
              <a:buNone/>
            </a:pPr>
            <a:r>
              <a:rPr lang="en-GB" dirty="0"/>
              <a:t>The direction of the arrow shows what way the force is acting.  The longer the arrow, the greater the force.</a:t>
            </a:r>
            <a:endParaRPr dirty="0"/>
          </a:p>
          <a:p>
            <a:pPr marL="0" lvl="0" indent="0" algn="l" rtl="0">
              <a:spcBef>
                <a:spcPts val="1600"/>
              </a:spcBef>
              <a:spcAft>
                <a:spcPts val="0"/>
              </a:spcAft>
              <a:buNone/>
            </a:pPr>
            <a:r>
              <a:rPr lang="en-GB" b="1" dirty="0"/>
              <a:t>Balanced forces</a:t>
            </a:r>
            <a:r>
              <a:rPr lang="en-GB" dirty="0"/>
              <a:t> are equal forces in opposite directions.</a:t>
            </a:r>
            <a:endParaRPr dirty="0"/>
          </a:p>
          <a:p>
            <a:pPr marL="0" lvl="0" indent="0" algn="l" rtl="0">
              <a:spcBef>
                <a:spcPts val="1600"/>
              </a:spcBef>
              <a:spcAft>
                <a:spcPts val="0"/>
              </a:spcAft>
              <a:buNone/>
            </a:pPr>
            <a:r>
              <a:rPr lang="en-GB" dirty="0"/>
              <a:t>There is no movement. The object stays still.</a:t>
            </a:r>
            <a:endParaRPr dirty="0"/>
          </a:p>
          <a:p>
            <a:pPr marL="0" lvl="0" indent="0" algn="l" rtl="0">
              <a:spcBef>
                <a:spcPts val="1600"/>
              </a:spcBef>
              <a:spcAft>
                <a:spcPts val="1600"/>
              </a:spcAft>
              <a:buNone/>
            </a:pPr>
            <a:r>
              <a:rPr lang="en-GB" dirty="0"/>
              <a:t>                      Examples:				</a:t>
            </a:r>
            <a:endParaRPr dirty="0"/>
          </a:p>
        </p:txBody>
      </p:sp>
      <p:pic>
        <p:nvPicPr>
          <p:cNvPr id="242" name="Google Shape;242;p39"/>
          <p:cNvPicPr preferRelativeResize="0"/>
          <p:nvPr/>
        </p:nvPicPr>
        <p:blipFill>
          <a:blip r:embed="rId3">
            <a:alphaModFix/>
          </a:blip>
          <a:stretch>
            <a:fillRect/>
          </a:stretch>
        </p:blipFill>
        <p:spPr>
          <a:xfrm>
            <a:off x="3036650" y="4273275"/>
            <a:ext cx="707499" cy="707499"/>
          </a:xfrm>
          <a:prstGeom prst="rect">
            <a:avLst/>
          </a:prstGeom>
          <a:noFill/>
          <a:ln>
            <a:noFill/>
          </a:ln>
        </p:spPr>
      </p:pic>
      <p:sp>
        <p:nvSpPr>
          <p:cNvPr id="243" name="Google Shape;243;p39"/>
          <p:cNvSpPr/>
          <p:nvPr/>
        </p:nvSpPr>
        <p:spPr>
          <a:xfrm rot="10800000">
            <a:off x="2250425" y="4475200"/>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9"/>
          <p:cNvSpPr/>
          <p:nvPr/>
        </p:nvSpPr>
        <p:spPr>
          <a:xfrm>
            <a:off x="3851175" y="4475200"/>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39"/>
          <p:cNvPicPr preferRelativeResize="0"/>
          <p:nvPr/>
        </p:nvPicPr>
        <p:blipFill>
          <a:blip r:embed="rId4">
            <a:alphaModFix/>
          </a:blip>
          <a:stretch>
            <a:fillRect/>
          </a:stretch>
        </p:blipFill>
        <p:spPr>
          <a:xfrm>
            <a:off x="6438175" y="2954475"/>
            <a:ext cx="1648500" cy="1318800"/>
          </a:xfrm>
          <a:prstGeom prst="rect">
            <a:avLst/>
          </a:prstGeom>
          <a:noFill/>
          <a:ln>
            <a:noFill/>
          </a:ln>
        </p:spPr>
      </p:pic>
      <p:pic>
        <p:nvPicPr>
          <p:cNvPr id="246" name="Google Shape;246;p39"/>
          <p:cNvPicPr preferRelativeResize="0"/>
          <p:nvPr/>
        </p:nvPicPr>
        <p:blipFill>
          <a:blip r:embed="rId5">
            <a:alphaModFix/>
          </a:blip>
          <a:stretch>
            <a:fillRect/>
          </a:stretch>
        </p:blipFill>
        <p:spPr>
          <a:xfrm>
            <a:off x="5816850" y="4421825"/>
            <a:ext cx="2013603" cy="410400"/>
          </a:xfrm>
          <a:prstGeom prst="rect">
            <a:avLst/>
          </a:prstGeom>
          <a:noFill/>
          <a:ln>
            <a:noFill/>
          </a:ln>
        </p:spPr>
      </p:pic>
      <p:sp>
        <p:nvSpPr>
          <p:cNvPr id="247" name="Google Shape;247;p39"/>
          <p:cNvSpPr/>
          <p:nvPr/>
        </p:nvSpPr>
        <p:spPr>
          <a:xfrm>
            <a:off x="8128275" y="3538050"/>
            <a:ext cx="5625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9"/>
          <p:cNvSpPr/>
          <p:nvPr/>
        </p:nvSpPr>
        <p:spPr>
          <a:xfrm rot="10800000">
            <a:off x="5341675" y="3594650"/>
            <a:ext cx="12174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9"/>
          <p:cNvSpPr/>
          <p:nvPr/>
        </p:nvSpPr>
        <p:spPr>
          <a:xfrm rot="10800000">
            <a:off x="5178575" y="4376725"/>
            <a:ext cx="5625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50" name="Google Shape;250;p39"/>
          <p:cNvGraphicFramePr/>
          <p:nvPr/>
        </p:nvGraphicFramePr>
        <p:xfrm>
          <a:off x="6835750" y="266050"/>
          <a:ext cx="2142625" cy="187446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Would we use long or short arrows to show a strong force?</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How do we know the forces acting on the car are balanced?</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51" name="Google Shape;251;p39"/>
          <p:cNvSpPr/>
          <p:nvPr/>
        </p:nvSpPr>
        <p:spPr>
          <a:xfrm>
            <a:off x="7906225" y="4376725"/>
            <a:ext cx="10719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39"/>
          <p:cNvPicPr preferRelativeResize="0"/>
          <p:nvPr/>
        </p:nvPicPr>
        <p:blipFill>
          <a:blip r:embed="rId6">
            <a:alphaModFix/>
          </a:blip>
          <a:stretch>
            <a:fillRect/>
          </a:stretch>
        </p:blipFill>
        <p:spPr>
          <a:xfrm>
            <a:off x="1744063" y="3594654"/>
            <a:ext cx="1793943" cy="545501"/>
          </a:xfrm>
          <a:prstGeom prst="rect">
            <a:avLst/>
          </a:prstGeom>
          <a:noFill/>
          <a:ln>
            <a:noFill/>
          </a:ln>
        </p:spPr>
      </p:pic>
      <p:sp>
        <p:nvSpPr>
          <p:cNvPr id="253" name="Google Shape;253;p39"/>
          <p:cNvSpPr/>
          <p:nvPr/>
        </p:nvSpPr>
        <p:spPr>
          <a:xfrm rot="10800000">
            <a:off x="922525" y="3795325"/>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p:nvPr/>
        </p:nvSpPr>
        <p:spPr>
          <a:xfrm>
            <a:off x="3680350" y="3795325"/>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04194332-6D43-4870-9710-A8F2D725207D}"/>
              </a:ext>
            </a:extLst>
          </p:cNvPr>
          <p:cNvSpPr txBox="1"/>
          <p:nvPr/>
        </p:nvSpPr>
        <p:spPr>
          <a:xfrm>
            <a:off x="6332050" y="2826793"/>
            <a:ext cx="4572000" cy="369332"/>
          </a:xfrm>
          <a:prstGeom prst="rect">
            <a:avLst/>
          </a:prstGeom>
          <a:noFill/>
        </p:spPr>
        <p:txBody>
          <a:bodyPr wrap="square">
            <a:spAutoFit/>
          </a:bodyPr>
          <a:lstStyle/>
          <a:p>
            <a:r>
              <a:rPr kumimoji="0" lang="en-GB" sz="1800" b="0" i="0" u="none" strike="noStrike" kern="0" cap="none" spc="0" normalizeH="0" baseline="0" noProof="0" dirty="0">
                <a:ln>
                  <a:noFill/>
                </a:ln>
                <a:solidFill>
                  <a:srgbClr val="000000"/>
                </a:solidFill>
                <a:effectLst/>
                <a:uLnTx/>
                <a:uFillTx/>
                <a:latin typeface="Century Gothic"/>
                <a:sym typeface="Century Gothic"/>
              </a:rPr>
              <a:t>Non-Examples:</a:t>
            </a:r>
            <a:endParaRPr lang="en-AU"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We will compare balanced and unbalanced forces.</a:t>
            </a:r>
            <a:endParaRPr/>
          </a:p>
        </p:txBody>
      </p:sp>
      <p:sp>
        <p:nvSpPr>
          <p:cNvPr id="260" name="Google Shape;260;p40"/>
          <p:cNvSpPr txBox="1">
            <a:spLocks noGrp="1"/>
          </p:cNvSpPr>
          <p:nvPr>
            <p:ph type="body" idx="2"/>
          </p:nvPr>
        </p:nvSpPr>
        <p:spPr>
          <a:xfrm>
            <a:off x="552550" y="852700"/>
            <a:ext cx="6173700" cy="22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t>Unbalanced forces</a:t>
            </a:r>
            <a:r>
              <a:rPr lang="en-GB" sz="2400" dirty="0"/>
              <a:t> are unequal forces in opposite directions. </a:t>
            </a:r>
            <a:endParaRPr sz="2400" dirty="0"/>
          </a:p>
          <a:p>
            <a:pPr marL="0" lvl="0" indent="0" algn="l" rtl="0">
              <a:spcBef>
                <a:spcPts val="1600"/>
              </a:spcBef>
              <a:spcAft>
                <a:spcPts val="0"/>
              </a:spcAft>
              <a:buNone/>
            </a:pPr>
            <a:r>
              <a:rPr lang="en-GB" sz="2400" dirty="0"/>
              <a:t>There is movement in the direction of the greater force.</a:t>
            </a:r>
            <a:endParaRPr sz="2400" dirty="0"/>
          </a:p>
          <a:p>
            <a:pPr marL="0" lvl="0" indent="0" algn="l" rtl="0">
              <a:spcBef>
                <a:spcPts val="1600"/>
              </a:spcBef>
              <a:spcAft>
                <a:spcPts val="1600"/>
              </a:spcAft>
              <a:buNone/>
            </a:pPr>
            <a:r>
              <a:rPr lang="en-GB" dirty="0"/>
              <a:t>				</a:t>
            </a:r>
            <a:endParaRPr dirty="0"/>
          </a:p>
        </p:txBody>
      </p:sp>
      <p:graphicFrame>
        <p:nvGraphicFramePr>
          <p:cNvPr id="261" name="Google Shape;261;p40"/>
          <p:cNvGraphicFramePr/>
          <p:nvPr/>
        </p:nvGraphicFramePr>
        <p:xfrm>
          <a:off x="6835750" y="266050"/>
          <a:ext cx="2142625" cy="187446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happens to an object when there are unbalanced forces?</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Why aren’t the forces acting on the basketball unbalanced?</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62" name="Google Shape;262;p40"/>
          <p:cNvPicPr preferRelativeResize="0"/>
          <p:nvPr/>
        </p:nvPicPr>
        <p:blipFill>
          <a:blip r:embed="rId3">
            <a:alphaModFix/>
          </a:blip>
          <a:stretch>
            <a:fillRect/>
          </a:stretch>
        </p:blipFill>
        <p:spPr>
          <a:xfrm>
            <a:off x="1733325" y="2989850"/>
            <a:ext cx="1648500" cy="1318800"/>
          </a:xfrm>
          <a:prstGeom prst="rect">
            <a:avLst/>
          </a:prstGeom>
          <a:noFill/>
          <a:ln>
            <a:noFill/>
          </a:ln>
        </p:spPr>
      </p:pic>
      <p:pic>
        <p:nvPicPr>
          <p:cNvPr id="263" name="Google Shape;263;p40"/>
          <p:cNvPicPr preferRelativeResize="0"/>
          <p:nvPr/>
        </p:nvPicPr>
        <p:blipFill>
          <a:blip r:embed="rId4">
            <a:alphaModFix/>
          </a:blip>
          <a:stretch>
            <a:fillRect/>
          </a:stretch>
        </p:blipFill>
        <p:spPr>
          <a:xfrm>
            <a:off x="898775" y="4457200"/>
            <a:ext cx="2013603" cy="410400"/>
          </a:xfrm>
          <a:prstGeom prst="rect">
            <a:avLst/>
          </a:prstGeom>
          <a:noFill/>
          <a:ln>
            <a:noFill/>
          </a:ln>
        </p:spPr>
      </p:pic>
      <p:sp>
        <p:nvSpPr>
          <p:cNvPr id="264" name="Google Shape;264;p40"/>
          <p:cNvSpPr/>
          <p:nvPr/>
        </p:nvSpPr>
        <p:spPr>
          <a:xfrm>
            <a:off x="3423425" y="3573425"/>
            <a:ext cx="5625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rot="10800000">
            <a:off x="636825" y="3630025"/>
            <a:ext cx="12174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40"/>
          <p:cNvPicPr preferRelativeResize="0"/>
          <p:nvPr/>
        </p:nvPicPr>
        <p:blipFill>
          <a:blip r:embed="rId5">
            <a:alphaModFix/>
          </a:blip>
          <a:stretch>
            <a:fillRect/>
          </a:stretch>
        </p:blipFill>
        <p:spPr>
          <a:xfrm>
            <a:off x="6807625" y="4160100"/>
            <a:ext cx="707499" cy="707499"/>
          </a:xfrm>
          <a:prstGeom prst="rect">
            <a:avLst/>
          </a:prstGeom>
          <a:noFill/>
          <a:ln>
            <a:noFill/>
          </a:ln>
        </p:spPr>
      </p:pic>
      <p:sp>
        <p:nvSpPr>
          <p:cNvPr id="267" name="Google Shape;267;p40"/>
          <p:cNvSpPr/>
          <p:nvPr/>
        </p:nvSpPr>
        <p:spPr>
          <a:xfrm rot="10800000">
            <a:off x="6021400" y="4362025"/>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p:nvPr/>
        </p:nvSpPr>
        <p:spPr>
          <a:xfrm>
            <a:off x="7622150" y="4362025"/>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40"/>
          <p:cNvPicPr preferRelativeResize="0"/>
          <p:nvPr/>
        </p:nvPicPr>
        <p:blipFill>
          <a:blip r:embed="rId6">
            <a:alphaModFix/>
          </a:blip>
          <a:stretch>
            <a:fillRect/>
          </a:stretch>
        </p:blipFill>
        <p:spPr>
          <a:xfrm>
            <a:off x="6021400" y="3442054"/>
            <a:ext cx="1793943" cy="545501"/>
          </a:xfrm>
          <a:prstGeom prst="rect">
            <a:avLst/>
          </a:prstGeom>
          <a:noFill/>
          <a:ln>
            <a:noFill/>
          </a:ln>
        </p:spPr>
      </p:pic>
      <p:sp>
        <p:nvSpPr>
          <p:cNvPr id="270" name="Google Shape;270;p40"/>
          <p:cNvSpPr/>
          <p:nvPr/>
        </p:nvSpPr>
        <p:spPr>
          <a:xfrm rot="10800000">
            <a:off x="287425" y="4362025"/>
            <a:ext cx="5280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2995725" y="4362025"/>
            <a:ext cx="12174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rot="10800000">
            <a:off x="5182750" y="3573425"/>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7974800" y="3573425"/>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5D956CD0-2D07-49FC-A449-80768DD2DC88}"/>
              </a:ext>
            </a:extLst>
          </p:cNvPr>
          <p:cNvSpPr txBox="1"/>
          <p:nvPr/>
        </p:nvSpPr>
        <p:spPr>
          <a:xfrm>
            <a:off x="6130517" y="2974636"/>
            <a:ext cx="2061713" cy="369332"/>
          </a:xfrm>
          <a:prstGeom prst="rect">
            <a:avLst/>
          </a:prstGeom>
          <a:noFill/>
        </p:spPr>
        <p:txBody>
          <a:bodyPr wrap="square">
            <a:spAutoFit/>
          </a:bodyPr>
          <a:lstStyle/>
          <a:p>
            <a:r>
              <a:rPr kumimoji="0" lang="en-GB" sz="1800" b="0" i="0" u="none" strike="noStrike" kern="0" cap="none" spc="0" normalizeH="0" baseline="0" noProof="0" dirty="0">
                <a:ln>
                  <a:noFill/>
                </a:ln>
                <a:solidFill>
                  <a:srgbClr val="000000"/>
                </a:solidFill>
                <a:effectLst/>
                <a:uLnTx/>
                <a:uFillTx/>
                <a:latin typeface="Century Gothic"/>
                <a:sym typeface="Century Gothic"/>
              </a:rPr>
              <a:t>Non-Examples:</a:t>
            </a:r>
            <a:endParaRPr lang="en-AU" dirty="0"/>
          </a:p>
        </p:txBody>
      </p:sp>
      <p:sp>
        <p:nvSpPr>
          <p:cNvPr id="24" name="TextBox 23">
            <a:extLst>
              <a:ext uri="{FF2B5EF4-FFF2-40B4-BE49-F238E27FC236}">
                <a16:creationId xmlns:a16="http://schemas.microsoft.com/office/drawing/2014/main" id="{D27D413B-E9DF-4274-8BA0-990B66D388E6}"/>
              </a:ext>
            </a:extLst>
          </p:cNvPr>
          <p:cNvSpPr txBox="1"/>
          <p:nvPr/>
        </p:nvSpPr>
        <p:spPr>
          <a:xfrm>
            <a:off x="1654425" y="2906437"/>
            <a:ext cx="4572000" cy="369332"/>
          </a:xfrm>
          <a:prstGeom prst="rect">
            <a:avLst/>
          </a:prstGeom>
          <a:noFill/>
        </p:spPr>
        <p:txBody>
          <a:bodyPr wrap="square">
            <a:spAutoFit/>
          </a:bodyPr>
          <a:lstStyle/>
          <a:p>
            <a:r>
              <a:rPr kumimoji="0" lang="en-GB" sz="1800" b="0" i="0" u="none" strike="noStrike" kern="0" cap="none" spc="0" normalizeH="0" baseline="0" noProof="0" dirty="0">
                <a:ln>
                  <a:noFill/>
                </a:ln>
                <a:solidFill>
                  <a:srgbClr val="000000"/>
                </a:solidFill>
                <a:effectLst/>
                <a:uLnTx/>
                <a:uFillTx/>
                <a:latin typeface="Century Gothic"/>
                <a:sym typeface="Century Gothic"/>
              </a:rPr>
              <a:t>Examples:</a:t>
            </a:r>
            <a:endParaRPr lang="en-A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41"/>
          <p:cNvPicPr preferRelativeResize="0"/>
          <p:nvPr/>
        </p:nvPicPr>
        <p:blipFill>
          <a:blip r:embed="rId3">
            <a:alphaModFix/>
          </a:blip>
          <a:stretch>
            <a:fillRect/>
          </a:stretch>
        </p:blipFill>
        <p:spPr>
          <a:xfrm>
            <a:off x="595687" y="1268650"/>
            <a:ext cx="5589425" cy="3726275"/>
          </a:xfrm>
          <a:prstGeom prst="rect">
            <a:avLst/>
          </a:prstGeom>
          <a:noFill/>
          <a:ln>
            <a:noFill/>
          </a:ln>
        </p:spPr>
      </p:pic>
      <p:sp>
        <p:nvSpPr>
          <p:cNvPr id="279" name="Google Shape;279;p4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280" name="Google Shape;280;p41"/>
          <p:cNvSpPr txBox="1">
            <a:spLocks noGrp="1"/>
          </p:cNvSpPr>
          <p:nvPr>
            <p:ph type="body" idx="2"/>
          </p:nvPr>
        </p:nvSpPr>
        <p:spPr>
          <a:xfrm>
            <a:off x="595687" y="614050"/>
            <a:ext cx="8363191"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Are the forces balanced or unbalanced?</a:t>
            </a: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1600"/>
              </a:spcAft>
              <a:buNone/>
            </a:pPr>
            <a:endParaRPr sz="2000" dirty="0"/>
          </a:p>
        </p:txBody>
      </p:sp>
      <p:sp>
        <p:nvSpPr>
          <p:cNvPr id="281" name="Google Shape;281;p41"/>
          <p:cNvSpPr/>
          <p:nvPr/>
        </p:nvSpPr>
        <p:spPr>
          <a:xfrm rot="10800000">
            <a:off x="2250450" y="2989475"/>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3200300" y="3039000"/>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9" name="Google Shape;289;p42"/>
          <p:cNvSpPr txBox="1">
            <a:spLocks noGrp="1"/>
          </p:cNvSpPr>
          <p:nvPr>
            <p:ph type="body" idx="2"/>
          </p:nvPr>
        </p:nvSpPr>
        <p:spPr>
          <a:xfrm>
            <a:off x="585149" y="841927"/>
            <a:ext cx="7719293"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Are the forces balanced or unbalanced?</a:t>
            </a:r>
            <a:endParaRPr sz="2800" dirty="0"/>
          </a:p>
          <a:p>
            <a:pPr marL="0" lvl="0" indent="0" algn="l" rtl="0">
              <a:spcBef>
                <a:spcPts val="1600"/>
              </a:spcBef>
              <a:spcAft>
                <a:spcPts val="0"/>
              </a:spcAft>
              <a:buNone/>
            </a:pPr>
            <a:endParaRPr sz="2800" dirty="0"/>
          </a:p>
          <a:p>
            <a:pPr marL="0" lvl="0" indent="0" algn="l" rtl="0">
              <a:spcBef>
                <a:spcPts val="1600"/>
              </a:spcBef>
              <a:spcAft>
                <a:spcPts val="0"/>
              </a:spcAft>
              <a:buNone/>
            </a:pPr>
            <a:endParaRPr sz="2800" dirty="0"/>
          </a:p>
          <a:p>
            <a:pPr marL="0" lvl="0" indent="0" algn="l" rtl="0">
              <a:spcBef>
                <a:spcPts val="1600"/>
              </a:spcBef>
              <a:spcAft>
                <a:spcPts val="0"/>
              </a:spcAft>
              <a:buClr>
                <a:schemeClr val="dk1"/>
              </a:buClr>
              <a:buSzPts val="1100"/>
              <a:buFont typeface="Arial"/>
              <a:buNone/>
            </a:pPr>
            <a:endParaRPr sz="2800" dirty="0"/>
          </a:p>
          <a:p>
            <a:pPr marL="0" lvl="0" indent="0" algn="l" rtl="0">
              <a:spcBef>
                <a:spcPts val="1600"/>
              </a:spcBef>
              <a:spcAft>
                <a:spcPts val="0"/>
              </a:spcAft>
              <a:buClr>
                <a:schemeClr val="dk1"/>
              </a:buClr>
              <a:buSzPts val="1100"/>
              <a:buFont typeface="Arial"/>
              <a:buNone/>
            </a:pPr>
            <a:endParaRPr sz="2800" dirty="0"/>
          </a:p>
          <a:p>
            <a:pPr marL="0" lvl="0" indent="0" algn="l" rtl="0">
              <a:spcBef>
                <a:spcPts val="1600"/>
              </a:spcBef>
              <a:spcAft>
                <a:spcPts val="0"/>
              </a:spcAft>
              <a:buClr>
                <a:schemeClr val="dk1"/>
              </a:buClr>
              <a:buSzPts val="1100"/>
              <a:buFont typeface="Arial"/>
              <a:buNone/>
            </a:pPr>
            <a:endParaRPr sz="2800" dirty="0"/>
          </a:p>
          <a:p>
            <a:pPr marL="0" lvl="0" indent="0" algn="l" rtl="0">
              <a:spcBef>
                <a:spcPts val="1600"/>
              </a:spcBef>
              <a:spcAft>
                <a:spcPts val="0"/>
              </a:spcAft>
              <a:buClr>
                <a:schemeClr val="dk1"/>
              </a:buClr>
              <a:buSzPts val="1100"/>
              <a:buFont typeface="Arial"/>
              <a:buNone/>
            </a:pPr>
            <a:endParaRPr sz="2800" dirty="0"/>
          </a:p>
          <a:p>
            <a:pPr marL="0" lvl="0" indent="0" algn="l" rtl="0">
              <a:spcBef>
                <a:spcPts val="1600"/>
              </a:spcBef>
              <a:spcAft>
                <a:spcPts val="0"/>
              </a:spcAft>
              <a:buClr>
                <a:schemeClr val="dk1"/>
              </a:buClr>
              <a:buSzPts val="1100"/>
              <a:buFont typeface="Arial"/>
              <a:buNone/>
            </a:pPr>
            <a:endParaRPr sz="2800" dirty="0"/>
          </a:p>
          <a:p>
            <a:pPr marL="0" lvl="0" indent="0" algn="l" rtl="0">
              <a:spcBef>
                <a:spcPts val="1600"/>
              </a:spcBef>
              <a:spcAft>
                <a:spcPts val="0"/>
              </a:spcAft>
              <a:buClr>
                <a:schemeClr val="dk1"/>
              </a:buClr>
              <a:buSzPts val="1100"/>
              <a:buFont typeface="Arial"/>
              <a:buNone/>
            </a:pPr>
            <a:endParaRPr sz="2800" dirty="0"/>
          </a:p>
          <a:p>
            <a:pPr marL="0" lvl="0" indent="0" algn="l" rtl="0">
              <a:spcBef>
                <a:spcPts val="1600"/>
              </a:spcBef>
              <a:spcAft>
                <a:spcPts val="0"/>
              </a:spcAft>
              <a:buClr>
                <a:schemeClr val="dk1"/>
              </a:buClr>
              <a:buSzPts val="1100"/>
              <a:buFont typeface="Arial"/>
              <a:buNone/>
            </a:pPr>
            <a:endParaRPr sz="2800" dirty="0"/>
          </a:p>
          <a:p>
            <a:pPr marL="0" lvl="0" indent="0" algn="l" rtl="0">
              <a:spcBef>
                <a:spcPts val="1600"/>
              </a:spcBef>
              <a:spcAft>
                <a:spcPts val="1600"/>
              </a:spcAft>
              <a:buNone/>
            </a:pPr>
            <a:endParaRPr sz="2800" dirty="0"/>
          </a:p>
        </p:txBody>
      </p:sp>
      <p:pic>
        <p:nvPicPr>
          <p:cNvPr id="287" name="Google Shape;287;p42"/>
          <p:cNvPicPr preferRelativeResize="0"/>
          <p:nvPr/>
        </p:nvPicPr>
        <p:blipFill>
          <a:blip r:embed="rId3">
            <a:alphaModFix/>
          </a:blip>
          <a:stretch>
            <a:fillRect/>
          </a:stretch>
        </p:blipFill>
        <p:spPr>
          <a:xfrm>
            <a:off x="839557" y="1691025"/>
            <a:ext cx="6761393" cy="2991125"/>
          </a:xfrm>
          <a:prstGeom prst="rect">
            <a:avLst/>
          </a:prstGeom>
          <a:noFill/>
          <a:ln>
            <a:noFill/>
          </a:ln>
        </p:spPr>
      </p:pic>
      <p:sp>
        <p:nvSpPr>
          <p:cNvPr id="288" name="Google Shape;288;p4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290" name="Google Shape;290;p42"/>
          <p:cNvSpPr/>
          <p:nvPr/>
        </p:nvSpPr>
        <p:spPr>
          <a:xfrm>
            <a:off x="5036525" y="3113550"/>
            <a:ext cx="5625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2"/>
          <p:cNvSpPr/>
          <p:nvPr/>
        </p:nvSpPr>
        <p:spPr>
          <a:xfrm rot="10800000">
            <a:off x="3672000" y="3113550"/>
            <a:ext cx="12174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9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8" name="Google Shape;298;p43"/>
          <p:cNvSpPr txBox="1">
            <a:spLocks noGrp="1"/>
          </p:cNvSpPr>
          <p:nvPr>
            <p:ph type="body" idx="2"/>
          </p:nvPr>
        </p:nvSpPr>
        <p:spPr>
          <a:xfrm>
            <a:off x="552550" y="838450"/>
            <a:ext cx="7055948"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Are the forces balanced or unbalanced?</a:t>
            </a: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1600"/>
              </a:spcAft>
              <a:buNone/>
            </a:pPr>
            <a:endParaRPr sz="2400" dirty="0"/>
          </a:p>
        </p:txBody>
      </p:sp>
      <p:pic>
        <p:nvPicPr>
          <p:cNvPr id="296" name="Google Shape;296;p43"/>
          <p:cNvPicPr preferRelativeResize="0"/>
          <p:nvPr/>
        </p:nvPicPr>
        <p:blipFill rotWithShape="1">
          <a:blip r:embed="rId3">
            <a:alphaModFix/>
          </a:blip>
          <a:srcRect t="7813" b="7813"/>
          <a:stretch/>
        </p:blipFill>
        <p:spPr>
          <a:xfrm>
            <a:off x="1104400" y="1377400"/>
            <a:ext cx="6173700" cy="3472705"/>
          </a:xfrm>
          <a:prstGeom prst="rect">
            <a:avLst/>
          </a:prstGeom>
          <a:noFill/>
          <a:ln w="9525" cap="flat" cmpd="sng">
            <a:solidFill>
              <a:schemeClr val="dk2"/>
            </a:solidFill>
            <a:prstDash val="solid"/>
            <a:round/>
            <a:headEnd type="none" w="sm" len="sm"/>
            <a:tailEnd type="none" w="sm" len="sm"/>
          </a:ln>
        </p:spPr>
      </p:pic>
      <p:sp>
        <p:nvSpPr>
          <p:cNvPr id="297" name="Google Shape;297;p4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299" name="Google Shape;299;p43"/>
          <p:cNvSpPr/>
          <p:nvPr/>
        </p:nvSpPr>
        <p:spPr>
          <a:xfrm rot="5400000">
            <a:off x="3406375" y="3136973"/>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3"/>
          <p:cNvSpPr/>
          <p:nvPr/>
        </p:nvSpPr>
        <p:spPr>
          <a:xfrm rot="-5401335">
            <a:off x="2973466" y="1944700"/>
            <a:ext cx="15450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30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58" name="Google Shape;458;p59"/>
          <p:cNvSpPr txBox="1">
            <a:spLocks noGrp="1"/>
          </p:cNvSpPr>
          <p:nvPr>
            <p:ph type="body" idx="2"/>
          </p:nvPr>
        </p:nvSpPr>
        <p:spPr>
          <a:xfrm>
            <a:off x="552550" y="796000"/>
            <a:ext cx="6173700"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Are the forces balanced or unbalanced?</a:t>
            </a: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1600"/>
              </a:spcAft>
              <a:buNone/>
            </a:pPr>
            <a:endParaRPr sz="2000" dirty="0"/>
          </a:p>
        </p:txBody>
      </p:sp>
      <p:pic>
        <p:nvPicPr>
          <p:cNvPr id="459" name="Google Shape;459;p59"/>
          <p:cNvPicPr preferRelativeResize="0"/>
          <p:nvPr/>
        </p:nvPicPr>
        <p:blipFill>
          <a:blip r:embed="rId3">
            <a:alphaModFix/>
          </a:blip>
          <a:stretch>
            <a:fillRect/>
          </a:stretch>
        </p:blipFill>
        <p:spPr>
          <a:xfrm>
            <a:off x="697743" y="1575802"/>
            <a:ext cx="8045615" cy="3046000"/>
          </a:xfrm>
          <a:prstGeom prst="rect">
            <a:avLst/>
          </a:prstGeom>
          <a:noFill/>
          <a:ln>
            <a:noFill/>
          </a:ln>
        </p:spPr>
      </p:pic>
    </p:spTree>
    <p:extLst>
      <p:ext uri="{BB962C8B-B14F-4D97-AF65-F5344CB8AC3E}">
        <p14:creationId xmlns:p14="http://schemas.microsoft.com/office/powerpoint/2010/main" val="1640558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65" name="Google Shape;465;p60"/>
          <p:cNvSpPr txBox="1">
            <a:spLocks noGrp="1"/>
          </p:cNvSpPr>
          <p:nvPr>
            <p:ph type="body" idx="2"/>
          </p:nvPr>
        </p:nvSpPr>
        <p:spPr>
          <a:xfrm>
            <a:off x="566700" y="845525"/>
            <a:ext cx="6173700"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Are the forces balanced or unbalanced?</a:t>
            </a: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0"/>
              </a:spcAft>
              <a:buClr>
                <a:schemeClr val="dk1"/>
              </a:buClr>
              <a:buSzPts val="1100"/>
              <a:buFont typeface="Arial"/>
              <a:buNone/>
            </a:pPr>
            <a:endParaRPr sz="2000" dirty="0"/>
          </a:p>
          <a:p>
            <a:pPr marL="0" lvl="0" indent="0" algn="l" rtl="0">
              <a:spcBef>
                <a:spcPts val="1600"/>
              </a:spcBef>
              <a:spcAft>
                <a:spcPts val="1600"/>
              </a:spcAft>
              <a:buNone/>
            </a:pPr>
            <a:endParaRPr sz="2000" dirty="0"/>
          </a:p>
        </p:txBody>
      </p:sp>
      <p:pic>
        <p:nvPicPr>
          <p:cNvPr id="466" name="Google Shape;466;p60"/>
          <p:cNvPicPr preferRelativeResize="0"/>
          <p:nvPr/>
        </p:nvPicPr>
        <p:blipFill>
          <a:blip r:embed="rId3">
            <a:alphaModFix/>
          </a:blip>
          <a:stretch>
            <a:fillRect/>
          </a:stretch>
        </p:blipFill>
        <p:spPr>
          <a:xfrm>
            <a:off x="649350" y="1566202"/>
            <a:ext cx="7661349" cy="2837875"/>
          </a:xfrm>
          <a:prstGeom prst="rect">
            <a:avLst/>
          </a:prstGeom>
          <a:noFill/>
          <a:ln>
            <a:noFill/>
          </a:ln>
        </p:spPr>
      </p:pic>
    </p:spTree>
    <p:extLst>
      <p:ext uri="{BB962C8B-B14F-4D97-AF65-F5344CB8AC3E}">
        <p14:creationId xmlns:p14="http://schemas.microsoft.com/office/powerpoint/2010/main" val="1179570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39" name="Google Shape;139;p24"/>
          <p:cNvGraphicFramePr/>
          <p:nvPr/>
        </p:nvGraphicFramePr>
        <p:xfrm>
          <a:off x="2040790" y="3654050"/>
          <a:ext cx="2134475" cy="738515"/>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0" name="Google Shape;140;p24"/>
          <p:cNvGraphicFramePr/>
          <p:nvPr/>
        </p:nvGraphicFramePr>
        <p:xfrm>
          <a:off x="2040800" y="2531575"/>
          <a:ext cx="2134475" cy="70098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1" name="Google Shape;141;p24"/>
          <p:cNvGraphicFramePr/>
          <p:nvPr/>
        </p:nvGraphicFramePr>
        <p:xfrm>
          <a:off x="515700" y="2531575"/>
          <a:ext cx="1366300" cy="350490"/>
        </p:xfrm>
        <a:graphic>
          <a:graphicData uri="http://schemas.openxmlformats.org/drawingml/2006/table">
            <a:tbl>
              <a:tblPr>
                <a:noFill/>
                <a:tableStyleId>{01E6132A-E199-48FB-AAC6-1238CED2EA5C}</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2" name="Google Shape;142;p24"/>
          <p:cNvGraphicFramePr/>
          <p:nvPr/>
        </p:nvGraphicFramePr>
        <p:xfrm>
          <a:off x="515700" y="3177225"/>
          <a:ext cx="1366300" cy="350490"/>
        </p:xfrm>
        <a:graphic>
          <a:graphicData uri="http://schemas.openxmlformats.org/drawingml/2006/table">
            <a:tbl>
              <a:tblPr>
                <a:noFill/>
                <a:tableStyleId>{01E6132A-E199-48FB-AAC6-1238CED2EA5C}</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3" name="Google Shape;143;p24"/>
          <p:cNvGraphicFramePr/>
          <p:nvPr/>
        </p:nvGraphicFramePr>
        <p:xfrm>
          <a:off x="4439730" y="3654038"/>
          <a:ext cx="2134475" cy="86862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4" name="Google Shape;144;p24"/>
          <p:cNvGraphicFramePr/>
          <p:nvPr/>
        </p:nvGraphicFramePr>
        <p:xfrm>
          <a:off x="6838660" y="2531563"/>
          <a:ext cx="2142625" cy="90428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5" name="Google Shape;145;p24"/>
          <p:cNvGraphicFramePr/>
          <p:nvPr/>
        </p:nvGraphicFramePr>
        <p:xfrm>
          <a:off x="4439720" y="2531575"/>
          <a:ext cx="2134475" cy="70098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4"/>
          <p:cNvGraphicFramePr/>
          <p:nvPr/>
        </p:nvGraphicFramePr>
        <p:xfrm>
          <a:off x="6838650" y="3654050"/>
          <a:ext cx="2142625" cy="78384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7" name="Google Shape;147;p24"/>
          <p:cNvGraphicFramePr/>
          <p:nvPr/>
        </p:nvGraphicFramePr>
        <p:xfrm>
          <a:off x="515688" y="3822875"/>
          <a:ext cx="1366300" cy="350490"/>
        </p:xfrm>
        <a:graphic>
          <a:graphicData uri="http://schemas.openxmlformats.org/drawingml/2006/table">
            <a:tbl>
              <a:tblPr>
                <a:noFill/>
                <a:tableStyleId>{01E6132A-E199-48FB-AAC6-1238CED2EA5C}</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61"/>
          <p:cNvPicPr preferRelativeResize="0"/>
          <p:nvPr/>
        </p:nvPicPr>
        <p:blipFill>
          <a:blip r:embed="rId3">
            <a:alphaModFix/>
          </a:blip>
          <a:stretch>
            <a:fillRect/>
          </a:stretch>
        </p:blipFill>
        <p:spPr>
          <a:xfrm>
            <a:off x="1298875" y="1373813"/>
            <a:ext cx="5945400" cy="3329425"/>
          </a:xfrm>
          <a:prstGeom prst="rect">
            <a:avLst/>
          </a:prstGeom>
          <a:noFill/>
          <a:ln>
            <a:noFill/>
          </a:ln>
        </p:spPr>
      </p:pic>
      <p:sp>
        <p:nvSpPr>
          <p:cNvPr id="472" name="Google Shape;472;p6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73" name="Google Shape;473;p61"/>
          <p:cNvSpPr txBox="1">
            <a:spLocks noGrp="1"/>
          </p:cNvSpPr>
          <p:nvPr>
            <p:ph type="body" idx="2"/>
          </p:nvPr>
        </p:nvSpPr>
        <p:spPr>
          <a:xfrm>
            <a:off x="552549" y="923350"/>
            <a:ext cx="6847675"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Are the forces balanced or unbalanced?</a:t>
            </a: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1600"/>
              </a:spcAft>
              <a:buNone/>
            </a:pPr>
            <a:endParaRPr sz="2400" dirty="0"/>
          </a:p>
        </p:txBody>
      </p:sp>
      <p:sp>
        <p:nvSpPr>
          <p:cNvPr id="474" name="Google Shape;474;p61"/>
          <p:cNvSpPr/>
          <p:nvPr/>
        </p:nvSpPr>
        <p:spPr>
          <a:xfrm>
            <a:off x="6084450" y="1844125"/>
            <a:ext cx="526800" cy="10665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1"/>
          <p:cNvSpPr/>
          <p:nvPr/>
        </p:nvSpPr>
        <p:spPr>
          <a:xfrm>
            <a:off x="1743775" y="3199000"/>
            <a:ext cx="451500" cy="5823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929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306" name="Google Shape;306;p44"/>
          <p:cNvSpPr txBox="1">
            <a:spLocks noGrp="1"/>
          </p:cNvSpPr>
          <p:nvPr>
            <p:ph type="body" idx="2"/>
          </p:nvPr>
        </p:nvSpPr>
        <p:spPr>
          <a:xfrm>
            <a:off x="552550" y="1527925"/>
            <a:ext cx="6173700" cy="311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lphaUcPeriod"/>
            </a:pPr>
            <a:endParaRPr dirty="0"/>
          </a:p>
          <a:p>
            <a:pPr marL="0" lvl="0" indent="0" algn="l" rtl="0">
              <a:spcBef>
                <a:spcPts val="1600"/>
              </a:spcBef>
              <a:spcAft>
                <a:spcPts val="0"/>
              </a:spcAft>
              <a:buNone/>
            </a:pPr>
            <a:endParaRPr dirty="0"/>
          </a:p>
          <a:p>
            <a:pPr marL="457200" lvl="0" indent="-342900" algn="l" rtl="0">
              <a:spcBef>
                <a:spcPts val="1600"/>
              </a:spcBef>
              <a:spcAft>
                <a:spcPts val="0"/>
              </a:spcAft>
              <a:buSzPts val="1800"/>
              <a:buAutoNum type="alphaUcPeriod"/>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07" name="Google Shape;307;p44"/>
          <p:cNvSpPr/>
          <p:nvPr/>
        </p:nvSpPr>
        <p:spPr>
          <a:xfrm>
            <a:off x="552550" y="770713"/>
            <a:ext cx="58968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Are the forces balanced or unbalanced?</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Is the car moving or staying still?</a:t>
            </a:r>
            <a:endParaRPr sz="1800">
              <a:latin typeface="Century Gothic"/>
              <a:ea typeface="Century Gothic"/>
              <a:cs typeface="Century Gothic"/>
              <a:sym typeface="Century Gothic"/>
            </a:endParaRPr>
          </a:p>
        </p:txBody>
      </p:sp>
      <p:graphicFrame>
        <p:nvGraphicFramePr>
          <p:cNvPr id="308" name="Google Shape;308;p44"/>
          <p:cNvGraphicFramePr/>
          <p:nvPr/>
        </p:nvGraphicFramePr>
        <p:xfrm>
          <a:off x="6639345" y="690100"/>
          <a:ext cx="2278750" cy="3927606"/>
        </p:xfrm>
        <a:graphic>
          <a:graphicData uri="http://schemas.openxmlformats.org/drawingml/2006/table">
            <a:tbl>
              <a:tblPr>
                <a:noFill/>
                <a:tableStyleId>{01E6132A-E199-48FB-AAC6-1238CED2EA5C}</a:tableStyleId>
              </a:tblPr>
              <a:tblGrid>
                <a:gridCol w="2278750">
                  <a:extLst>
                    <a:ext uri="{9D8B030D-6E8A-4147-A177-3AD203B41FA5}">
                      <a16:colId xmlns:a16="http://schemas.microsoft.com/office/drawing/2014/main" val="20000"/>
                    </a:ext>
                  </a:extLst>
                </a:gridCol>
              </a:tblGrid>
              <a:tr h="32852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543500">
                <a:tc>
                  <a:txBody>
                    <a:bodyPr/>
                    <a:lstStyle/>
                    <a:p>
                      <a:pPr marL="0" lvl="0" indent="0" algn="l" rtl="0">
                        <a:spcBef>
                          <a:spcPts val="0"/>
                        </a:spcBef>
                        <a:spcAft>
                          <a:spcPts val="0"/>
                        </a:spcAft>
                        <a:buNone/>
                      </a:pPr>
                      <a:r>
                        <a:rPr lang="en-GB" sz="1100" b="1">
                          <a:latin typeface="Century Gothic"/>
                          <a:ea typeface="Century Gothic"/>
                          <a:cs typeface="Century Gothic"/>
                          <a:sym typeface="Century Gothic"/>
                        </a:rPr>
                        <a:t>Balanced forces </a:t>
                      </a:r>
                      <a:r>
                        <a:rPr lang="en-GB" sz="1100">
                          <a:latin typeface="Century Gothic"/>
                          <a:ea typeface="Century Gothic"/>
                          <a:cs typeface="Century Gothic"/>
                          <a:sym typeface="Century Gothic"/>
                        </a:rPr>
                        <a:t>are two forces equal in size acting on an object in opposite directions.</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Unbalanced forces</a:t>
                      </a:r>
                      <a:r>
                        <a:rPr lang="en-GB" sz="1100">
                          <a:latin typeface="Century Gothic"/>
                          <a:ea typeface="Century Gothic"/>
                          <a:cs typeface="Century Gothic"/>
                          <a:sym typeface="Century Gothic"/>
                        </a:rPr>
                        <a:t> are two forces </a:t>
                      </a:r>
                      <a:r>
                        <a:rPr lang="en-GB" sz="1100" b="1" u="sng">
                          <a:latin typeface="Century Gothic"/>
                          <a:ea typeface="Century Gothic"/>
                          <a:cs typeface="Century Gothic"/>
                          <a:sym typeface="Century Gothic"/>
                        </a:rPr>
                        <a:t>not </a:t>
                      </a:r>
                      <a:r>
                        <a:rPr lang="en-GB" sz="1100">
                          <a:latin typeface="Century Gothic"/>
                          <a:ea typeface="Century Gothic"/>
                          <a:cs typeface="Century Gothic"/>
                          <a:sym typeface="Century Gothic"/>
                        </a:rPr>
                        <a:t>equal in size acting on an object.</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GB" sz="1100">
                          <a:latin typeface="Century Gothic"/>
                          <a:ea typeface="Century Gothic"/>
                          <a:cs typeface="Century Gothic"/>
                          <a:sym typeface="Century Gothic"/>
                        </a:rPr>
                        <a:t>Forces can:</a:t>
                      </a:r>
                      <a:endParaRPr sz="1100">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Move something (acceleration)</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Stop something moving (deceleration)</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Change something’s direction</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Turn something</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Change something’s shape </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09" name="Google Shape;309;p44"/>
          <p:cNvPicPr preferRelativeResize="0"/>
          <p:nvPr/>
        </p:nvPicPr>
        <p:blipFill>
          <a:blip r:embed="rId3">
            <a:alphaModFix/>
          </a:blip>
          <a:stretch>
            <a:fillRect/>
          </a:stretch>
        </p:blipFill>
        <p:spPr>
          <a:xfrm>
            <a:off x="2207550" y="1632100"/>
            <a:ext cx="2278749" cy="1103807"/>
          </a:xfrm>
          <a:prstGeom prst="rect">
            <a:avLst/>
          </a:prstGeom>
          <a:noFill/>
          <a:ln>
            <a:noFill/>
          </a:ln>
        </p:spPr>
      </p:pic>
      <p:pic>
        <p:nvPicPr>
          <p:cNvPr id="310" name="Google Shape;310;p44"/>
          <p:cNvPicPr preferRelativeResize="0"/>
          <p:nvPr/>
        </p:nvPicPr>
        <p:blipFill>
          <a:blip r:embed="rId3">
            <a:alphaModFix/>
          </a:blip>
          <a:stretch>
            <a:fillRect/>
          </a:stretch>
        </p:blipFill>
        <p:spPr>
          <a:xfrm>
            <a:off x="2251050" y="2791688"/>
            <a:ext cx="2278735" cy="1103800"/>
          </a:xfrm>
          <a:prstGeom prst="rect">
            <a:avLst/>
          </a:prstGeom>
          <a:noFill/>
          <a:ln>
            <a:noFill/>
          </a:ln>
        </p:spPr>
      </p:pic>
      <p:pic>
        <p:nvPicPr>
          <p:cNvPr id="311" name="Google Shape;311;p44"/>
          <p:cNvPicPr preferRelativeResize="0"/>
          <p:nvPr/>
        </p:nvPicPr>
        <p:blipFill>
          <a:blip r:embed="rId3">
            <a:alphaModFix/>
          </a:blip>
          <a:stretch>
            <a:fillRect/>
          </a:stretch>
        </p:blipFill>
        <p:spPr>
          <a:xfrm>
            <a:off x="2251038" y="3951275"/>
            <a:ext cx="2278735" cy="1103800"/>
          </a:xfrm>
          <a:prstGeom prst="rect">
            <a:avLst/>
          </a:prstGeom>
          <a:noFill/>
          <a:ln>
            <a:noFill/>
          </a:ln>
        </p:spPr>
      </p:pic>
      <p:sp>
        <p:nvSpPr>
          <p:cNvPr id="312" name="Google Shape;312;p44"/>
          <p:cNvSpPr/>
          <p:nvPr/>
        </p:nvSpPr>
        <p:spPr>
          <a:xfrm>
            <a:off x="3678125" y="1978788"/>
            <a:ext cx="562500" cy="410400"/>
          </a:xfrm>
          <a:prstGeom prst="rightArrow">
            <a:avLst>
              <a:gd name="adj1" fmla="val 50000"/>
              <a:gd name="adj2" fmla="val 50000"/>
            </a:avLst>
          </a:prstGeom>
          <a:solidFill>
            <a:srgbClr val="8E7CC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p:nvPr/>
        </p:nvSpPr>
        <p:spPr>
          <a:xfrm rot="10800000">
            <a:off x="1945500" y="1978800"/>
            <a:ext cx="1585500" cy="410400"/>
          </a:xfrm>
          <a:prstGeom prst="rightArrow">
            <a:avLst>
              <a:gd name="adj1" fmla="val 50000"/>
              <a:gd name="adj2" fmla="val 50000"/>
            </a:avLst>
          </a:prstGeom>
          <a:solidFill>
            <a:srgbClr val="8E7CC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4"/>
          <p:cNvSpPr/>
          <p:nvPr/>
        </p:nvSpPr>
        <p:spPr>
          <a:xfrm rot="10800000">
            <a:off x="2582700" y="3198988"/>
            <a:ext cx="679200" cy="410400"/>
          </a:xfrm>
          <a:prstGeom prst="rightArrow">
            <a:avLst>
              <a:gd name="adj1" fmla="val 50000"/>
              <a:gd name="adj2" fmla="val 50000"/>
            </a:avLst>
          </a:prstGeom>
          <a:solidFill>
            <a:srgbClr val="8E7CC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4"/>
          <p:cNvSpPr/>
          <p:nvPr/>
        </p:nvSpPr>
        <p:spPr>
          <a:xfrm>
            <a:off x="3370075" y="3198988"/>
            <a:ext cx="679200" cy="410400"/>
          </a:xfrm>
          <a:prstGeom prst="rightArrow">
            <a:avLst>
              <a:gd name="adj1" fmla="val 50000"/>
              <a:gd name="adj2" fmla="val 50000"/>
            </a:avLst>
          </a:prstGeom>
          <a:solidFill>
            <a:srgbClr val="8E7CC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4"/>
          <p:cNvSpPr/>
          <p:nvPr/>
        </p:nvSpPr>
        <p:spPr>
          <a:xfrm rot="10800000">
            <a:off x="2381350" y="4419188"/>
            <a:ext cx="679200" cy="410400"/>
          </a:xfrm>
          <a:prstGeom prst="rightArrow">
            <a:avLst>
              <a:gd name="adj1" fmla="val 50000"/>
              <a:gd name="adj2" fmla="val 50000"/>
            </a:avLst>
          </a:prstGeom>
          <a:solidFill>
            <a:srgbClr val="8E7CC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4"/>
          <p:cNvSpPr/>
          <p:nvPr/>
        </p:nvSpPr>
        <p:spPr>
          <a:xfrm>
            <a:off x="3168725" y="4419200"/>
            <a:ext cx="1444200" cy="410400"/>
          </a:xfrm>
          <a:prstGeom prst="rightArrow">
            <a:avLst>
              <a:gd name="adj1" fmla="val 50000"/>
              <a:gd name="adj2" fmla="val 50000"/>
            </a:avLst>
          </a:prstGeom>
          <a:solidFill>
            <a:srgbClr val="8E7CC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323" name="Google Shape;323;p45"/>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If you want to move a stationary₁ object you need to create an </a:t>
            </a:r>
            <a:r>
              <a:rPr lang="en-GB" b="1" dirty="0"/>
              <a:t>unbalanced force₂</a:t>
            </a:r>
            <a:r>
              <a:rPr lang="en-GB" dirty="0"/>
              <a:t>.</a:t>
            </a:r>
            <a:endParaRPr dirty="0"/>
          </a:p>
          <a:p>
            <a:pPr marL="0" lvl="0" indent="0" algn="l" rtl="0">
              <a:spcBef>
                <a:spcPts val="1600"/>
              </a:spcBef>
              <a:spcAft>
                <a:spcPts val="0"/>
              </a:spcAft>
              <a:buClr>
                <a:schemeClr val="dk1"/>
              </a:buClr>
              <a:buSzPts val="1100"/>
              <a:buFont typeface="Arial"/>
              <a:buNone/>
            </a:pPr>
            <a:r>
              <a:rPr lang="en-GB" dirty="0"/>
              <a:t>If an object is stationary</a:t>
            </a:r>
            <a:r>
              <a:rPr lang="en-GB" baseline="-25000" dirty="0"/>
              <a:t>1</a:t>
            </a:r>
            <a:r>
              <a:rPr lang="en-GB" dirty="0"/>
              <a:t> it means that all forces are balanced.</a:t>
            </a:r>
            <a:endParaRPr dirty="0"/>
          </a:p>
          <a:p>
            <a:pPr marL="0" lvl="0" indent="0" algn="l" rtl="0">
              <a:spcBef>
                <a:spcPts val="1600"/>
              </a:spcBef>
              <a:spcAft>
                <a:spcPts val="0"/>
              </a:spcAft>
              <a:buClr>
                <a:schemeClr val="dk1"/>
              </a:buClr>
              <a:buSzPts val="1100"/>
              <a:buFont typeface="Arial"/>
              <a:buNone/>
            </a:pPr>
            <a:r>
              <a:rPr lang="en-GB" dirty="0"/>
              <a:t>To move the object, like with lifting weights, you need to push, pull or twist something, and unbalance the forces to make the object move.</a:t>
            </a: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graphicFrame>
        <p:nvGraphicFramePr>
          <p:cNvPr id="324" name="Google Shape;324;p45"/>
          <p:cNvGraphicFramePr/>
          <p:nvPr>
            <p:extLst>
              <p:ext uri="{D42A27DB-BD31-4B8C-83A1-F6EECF244321}">
                <p14:modId xmlns:p14="http://schemas.microsoft.com/office/powerpoint/2010/main" val="395914474"/>
              </p:ext>
            </p:extLst>
          </p:nvPr>
        </p:nvGraphicFramePr>
        <p:xfrm>
          <a:off x="6905875" y="614050"/>
          <a:ext cx="2142625" cy="271266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True or False?</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dirty="0">
                          <a:latin typeface="Century Gothic"/>
                          <a:ea typeface="Century Gothic"/>
                          <a:cs typeface="Century Gothic"/>
                          <a:sym typeface="Century Gothic"/>
                        </a:rPr>
                        <a:t>An object will stay still until the forces are unbalanced.</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dirty="0">
                          <a:latin typeface="Century Gothic"/>
                          <a:ea typeface="Century Gothic"/>
                          <a:cs typeface="Century Gothic"/>
                          <a:sym typeface="Century Gothic"/>
                        </a:rPr>
                        <a:t>Forces are balanced for stationary₁ objects.</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dirty="0">
                          <a:latin typeface="Century Gothic"/>
                          <a:ea typeface="Century Gothic"/>
                          <a:cs typeface="Century Gothic"/>
                          <a:sym typeface="Century Gothic"/>
                        </a:rPr>
                        <a:t>Forces are balanced once an object becomes stationary₁ again.</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25" name="Google Shape;325;p45"/>
          <p:cNvGraphicFramePr/>
          <p:nvPr/>
        </p:nvGraphicFramePr>
        <p:xfrm>
          <a:off x="6689375" y="4088050"/>
          <a:ext cx="2134475" cy="88114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2696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530650">
                <a:tc>
                  <a:txBody>
                    <a:bodyPr/>
                    <a:lstStyle/>
                    <a:p>
                      <a:pPr marL="0" lvl="0" indent="0" algn="l" rtl="0">
                        <a:spcBef>
                          <a:spcPts val="0"/>
                        </a:spcBef>
                        <a:spcAft>
                          <a:spcPts val="0"/>
                        </a:spcAft>
                        <a:buClr>
                          <a:schemeClr val="dk1"/>
                        </a:buClr>
                        <a:buSzPts val="1100"/>
                        <a:buFont typeface="Arial"/>
                        <a:buNone/>
                      </a:pPr>
                      <a:r>
                        <a:rPr lang="en-GB" sz="1100">
                          <a:solidFill>
                            <a:schemeClr val="dk1"/>
                          </a:solidFill>
                          <a:latin typeface="Century Gothic"/>
                          <a:ea typeface="Century Gothic"/>
                          <a:cs typeface="Century Gothic"/>
                          <a:sym typeface="Century Gothic"/>
                        </a:rPr>
                        <a:t>1 - still or unmoving</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GB" sz="1100">
                          <a:solidFill>
                            <a:schemeClr val="dk1"/>
                          </a:solidFill>
                          <a:latin typeface="Century Gothic"/>
                          <a:ea typeface="Century Gothic"/>
                          <a:cs typeface="Century Gothic"/>
                          <a:sym typeface="Century Gothic"/>
                        </a:rPr>
                        <a:t>2 - forces not equal in size.</a:t>
                      </a:r>
                      <a:endParaRPr sz="1100">
                        <a:solidFill>
                          <a:schemeClr val="dk1"/>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26" name="Google Shape;326;p45"/>
          <p:cNvPicPr preferRelativeResize="0"/>
          <p:nvPr/>
        </p:nvPicPr>
        <p:blipFill rotWithShape="1">
          <a:blip r:embed="rId3">
            <a:alphaModFix/>
          </a:blip>
          <a:srcRect t="7820" b="7812"/>
          <a:stretch/>
        </p:blipFill>
        <p:spPr>
          <a:xfrm>
            <a:off x="740725" y="3471375"/>
            <a:ext cx="2771902" cy="1559200"/>
          </a:xfrm>
          <a:prstGeom prst="rect">
            <a:avLst/>
          </a:prstGeom>
          <a:noFill/>
          <a:ln w="9525" cap="flat" cmpd="sng">
            <a:solidFill>
              <a:schemeClr val="dk2"/>
            </a:solidFill>
            <a:prstDash val="solid"/>
            <a:round/>
            <a:headEnd type="none" w="sm" len="sm"/>
            <a:tailEnd type="none" w="sm" len="sm"/>
          </a:ln>
        </p:spPr>
      </p:pic>
      <p:pic>
        <p:nvPicPr>
          <p:cNvPr id="327" name="Google Shape;327;p45"/>
          <p:cNvPicPr preferRelativeResize="0"/>
          <p:nvPr/>
        </p:nvPicPr>
        <p:blipFill rotWithShape="1">
          <a:blip r:embed="rId4">
            <a:alphaModFix/>
          </a:blip>
          <a:srcRect t="7869" b="7869"/>
          <a:stretch/>
        </p:blipFill>
        <p:spPr>
          <a:xfrm>
            <a:off x="3715050" y="3471371"/>
            <a:ext cx="2771905" cy="1559206"/>
          </a:xfrm>
          <a:prstGeom prst="rect">
            <a:avLst/>
          </a:prstGeom>
          <a:noFill/>
          <a:ln w="9525" cap="flat" cmpd="sng">
            <a:solidFill>
              <a:schemeClr val="dk2"/>
            </a:solidFill>
            <a:prstDash val="solid"/>
            <a:round/>
            <a:headEnd type="none" w="sm" len="sm"/>
            <a:tailEnd type="none" w="sm" len="sm"/>
          </a:ln>
        </p:spPr>
      </p:pic>
      <p:pic>
        <p:nvPicPr>
          <p:cNvPr id="2" name="Picture 2" descr="Free Pencil Clipart Pencil Clip Art Images - Cliparts and Others ... -  ClipArt Best - ClipArt Best | Pencil clipart, Clip art, Art images">
            <a:extLst>
              <a:ext uri="{FF2B5EF4-FFF2-40B4-BE49-F238E27FC236}">
                <a16:creationId xmlns:a16="http://schemas.microsoft.com/office/drawing/2014/main" id="{165CFC85-8E5E-4834-902C-012C997F55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8333" y="45826"/>
            <a:ext cx="1307583" cy="957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We will compare balanced and unbalanced forces.</a:t>
            </a:r>
            <a:endParaRPr/>
          </a:p>
        </p:txBody>
      </p:sp>
      <p:sp>
        <p:nvSpPr>
          <p:cNvPr id="333" name="Google Shape;333;p46"/>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Arrows are used to show force acting on an object.</a:t>
            </a:r>
            <a:endParaRPr>
              <a:solidFill>
                <a:schemeClr val="dk1"/>
              </a:solidFill>
            </a:endParaRPr>
          </a:p>
          <a:p>
            <a:pPr marL="0" lvl="0" indent="0" algn="l" rtl="0">
              <a:spcBef>
                <a:spcPts val="1600"/>
              </a:spcBef>
              <a:spcAft>
                <a:spcPts val="0"/>
              </a:spcAft>
              <a:buNone/>
            </a:pPr>
            <a:r>
              <a:rPr lang="en-GB" b="1">
                <a:solidFill>
                  <a:schemeClr val="dk1"/>
                </a:solidFill>
              </a:rPr>
              <a:t>Balanced forces</a:t>
            </a:r>
            <a:r>
              <a:rPr lang="en-GB">
                <a:solidFill>
                  <a:schemeClr val="dk1"/>
                </a:solidFill>
              </a:rPr>
              <a:t> are equal forces in opposite directions.</a:t>
            </a:r>
            <a:endParaRPr>
              <a:solidFill>
                <a:schemeClr val="dk1"/>
              </a:solidFill>
            </a:endParaRPr>
          </a:p>
          <a:p>
            <a:pPr marL="0" lvl="0" indent="0" algn="l" rtl="0">
              <a:spcBef>
                <a:spcPts val="1600"/>
              </a:spcBef>
              <a:spcAft>
                <a:spcPts val="0"/>
              </a:spcAft>
              <a:buNone/>
            </a:pPr>
            <a:r>
              <a:rPr lang="en-GB">
                <a:solidFill>
                  <a:schemeClr val="dk1"/>
                </a:solidFill>
              </a:rPr>
              <a:t>There is no movement. The object stays still.</a:t>
            </a:r>
            <a:endParaRPr>
              <a:solidFill>
                <a:schemeClr val="dk1"/>
              </a:solidFill>
            </a:endParaRPr>
          </a:p>
          <a:p>
            <a:pPr marL="0" lvl="0" indent="0" algn="l" rtl="0">
              <a:spcBef>
                <a:spcPts val="1600"/>
              </a:spcBef>
              <a:spcAft>
                <a:spcPts val="0"/>
              </a:spcAft>
              <a:buNone/>
            </a:pPr>
            <a:r>
              <a:rPr lang="en-GB" b="1">
                <a:solidFill>
                  <a:schemeClr val="dk1"/>
                </a:solidFill>
              </a:rPr>
              <a:t>Unbalanced forces</a:t>
            </a:r>
            <a:r>
              <a:rPr lang="en-GB">
                <a:solidFill>
                  <a:schemeClr val="dk1"/>
                </a:solidFill>
              </a:rPr>
              <a:t> are unequal forces in opposite directions. </a:t>
            </a:r>
            <a:endParaRPr>
              <a:solidFill>
                <a:schemeClr val="dk1"/>
              </a:solidFill>
            </a:endParaRPr>
          </a:p>
          <a:p>
            <a:pPr marL="0" lvl="0" indent="0" algn="l" rtl="0">
              <a:spcBef>
                <a:spcPts val="1600"/>
              </a:spcBef>
              <a:spcAft>
                <a:spcPts val="1600"/>
              </a:spcAft>
              <a:buClr>
                <a:schemeClr val="dk1"/>
              </a:buClr>
              <a:buSzPts val="1100"/>
              <a:buFont typeface="Arial"/>
              <a:buNone/>
            </a:pPr>
            <a:r>
              <a:rPr lang="en-GB">
                <a:solidFill>
                  <a:schemeClr val="dk1"/>
                </a:solidFill>
              </a:rPr>
              <a:t>There is movement in the direction of the greater force.</a:t>
            </a:r>
            <a:endParaRPr>
              <a:solidFill>
                <a:schemeClr val="dk1"/>
              </a:solidFill>
            </a:endParaRPr>
          </a:p>
        </p:txBody>
      </p:sp>
      <p:pic>
        <p:nvPicPr>
          <p:cNvPr id="334" name="Google Shape;334;p46"/>
          <p:cNvPicPr preferRelativeResize="0"/>
          <p:nvPr/>
        </p:nvPicPr>
        <p:blipFill>
          <a:blip r:embed="rId3">
            <a:alphaModFix/>
          </a:blip>
          <a:stretch>
            <a:fillRect/>
          </a:stretch>
        </p:blipFill>
        <p:spPr>
          <a:xfrm rot="-3728901">
            <a:off x="5842415" y="2566488"/>
            <a:ext cx="3587643" cy="1963201"/>
          </a:xfrm>
          <a:prstGeom prst="rect">
            <a:avLst/>
          </a:prstGeom>
          <a:noFill/>
          <a:ln>
            <a:noFill/>
          </a:ln>
        </p:spPr>
      </p:pic>
      <p:sp>
        <p:nvSpPr>
          <p:cNvPr id="335" name="Google Shape;335;p46"/>
          <p:cNvSpPr/>
          <p:nvPr/>
        </p:nvSpPr>
        <p:spPr>
          <a:xfrm rot="5400000">
            <a:off x="7814225" y="4141623"/>
            <a:ext cx="6792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6"/>
          <p:cNvSpPr/>
          <p:nvPr/>
        </p:nvSpPr>
        <p:spPr>
          <a:xfrm rot="-5401312">
            <a:off x="6974367" y="2517896"/>
            <a:ext cx="2358900" cy="4104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37" name="Google Shape;337;p46"/>
          <p:cNvGraphicFramePr/>
          <p:nvPr/>
        </p:nvGraphicFramePr>
        <p:xfrm>
          <a:off x="6862150" y="207075"/>
          <a:ext cx="2142625" cy="137154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Are the forces acting on the rocket balanced or unbalanced? Explain your answer.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2" descr="Free Pencil Clipart Pencil Clip Art Images - Cliparts and Others ... -  ClipArt Best - ClipArt Best | Pencil clipart, Clip art, Art images">
            <a:extLst>
              <a:ext uri="{FF2B5EF4-FFF2-40B4-BE49-F238E27FC236}">
                <a16:creationId xmlns:a16="http://schemas.microsoft.com/office/drawing/2014/main" id="{70D46127-9433-4C94-9113-2B9027D61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8279" y="45827"/>
            <a:ext cx="1137637" cy="832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81" name="Google Shape;481;p62"/>
          <p:cNvSpPr txBox="1">
            <a:spLocks noGrp="1"/>
          </p:cNvSpPr>
          <p:nvPr>
            <p:ph type="body" idx="2"/>
          </p:nvPr>
        </p:nvSpPr>
        <p:spPr>
          <a:xfrm>
            <a:off x="552550" y="764425"/>
            <a:ext cx="6173700" cy="41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Finish these sentences by filling in what the forces are causing to happen.</a:t>
            </a:r>
            <a:endParaRPr/>
          </a:p>
          <a:p>
            <a:pPr marL="457200" lvl="0" indent="-342900" algn="l" rtl="0">
              <a:spcBef>
                <a:spcPts val="1600"/>
              </a:spcBef>
              <a:spcAft>
                <a:spcPts val="0"/>
              </a:spcAft>
              <a:buSzPts val="1800"/>
              <a:buAutoNum type="arabicPeriod"/>
            </a:pPr>
            <a:r>
              <a:rPr lang="en-GB"/>
              <a:t>The yak is ______________.</a:t>
            </a:r>
            <a:endParaRPr/>
          </a:p>
          <a:p>
            <a:pPr marL="457200" lvl="0" indent="-342900" algn="l" rtl="0">
              <a:spcBef>
                <a:spcPts val="0"/>
              </a:spcBef>
              <a:spcAft>
                <a:spcPts val="0"/>
              </a:spcAft>
              <a:buSzPts val="1800"/>
              <a:buAutoNum type="arabicPeriod"/>
            </a:pPr>
            <a:r>
              <a:rPr lang="en-GB"/>
              <a:t>The bear is _______________.</a:t>
            </a:r>
            <a:endParaRPr/>
          </a:p>
          <a:p>
            <a:pPr marL="457200" lvl="0" indent="-342900" algn="l" rtl="0">
              <a:spcBef>
                <a:spcPts val="0"/>
              </a:spcBef>
              <a:spcAft>
                <a:spcPts val="0"/>
              </a:spcAft>
              <a:buSzPts val="1800"/>
              <a:buAutoNum type="arabicPeriod"/>
            </a:pPr>
            <a:r>
              <a:rPr lang="en-GB"/>
              <a:t>The otter is ____________.</a:t>
            </a:r>
            <a:endParaRPr/>
          </a:p>
          <a:p>
            <a:pPr marL="457200" lvl="0" indent="-342900" algn="l" rtl="0">
              <a:spcBef>
                <a:spcPts val="0"/>
              </a:spcBef>
              <a:spcAft>
                <a:spcPts val="0"/>
              </a:spcAft>
              <a:buSzPts val="1800"/>
              <a:buAutoNum type="arabicPeriod"/>
            </a:pPr>
            <a:r>
              <a:rPr lang="en-GB"/>
              <a:t>The fox is ______________.</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pic>
        <p:nvPicPr>
          <p:cNvPr id="482" name="Google Shape;482;p62"/>
          <p:cNvPicPr preferRelativeResize="0"/>
          <p:nvPr/>
        </p:nvPicPr>
        <p:blipFill>
          <a:blip r:embed="rId5">
            <a:alphaModFix/>
          </a:blip>
          <a:stretch>
            <a:fillRect/>
          </a:stretch>
        </p:blipFill>
        <p:spPr>
          <a:xfrm>
            <a:off x="917362" y="3076900"/>
            <a:ext cx="2134475" cy="1971603"/>
          </a:xfrm>
          <a:prstGeom prst="rect">
            <a:avLst/>
          </a:prstGeom>
          <a:noFill/>
          <a:ln>
            <a:noFill/>
          </a:ln>
        </p:spPr>
      </p:pic>
      <p:pic>
        <p:nvPicPr>
          <p:cNvPr id="483" name="Google Shape;483;p62"/>
          <p:cNvPicPr preferRelativeResize="0"/>
          <p:nvPr/>
        </p:nvPicPr>
        <p:blipFill>
          <a:blip r:embed="rId6">
            <a:alphaModFix/>
          </a:blip>
          <a:stretch>
            <a:fillRect/>
          </a:stretch>
        </p:blipFill>
        <p:spPr>
          <a:xfrm>
            <a:off x="4265048" y="1326976"/>
            <a:ext cx="2584568" cy="1538000"/>
          </a:xfrm>
          <a:prstGeom prst="rect">
            <a:avLst/>
          </a:prstGeom>
          <a:noFill/>
          <a:ln>
            <a:noFill/>
          </a:ln>
        </p:spPr>
      </p:pic>
      <p:pic>
        <p:nvPicPr>
          <p:cNvPr id="484" name="Google Shape;484;p62"/>
          <p:cNvPicPr preferRelativeResize="0"/>
          <p:nvPr/>
        </p:nvPicPr>
        <p:blipFill>
          <a:blip r:embed="rId7">
            <a:alphaModFix/>
          </a:blip>
          <a:stretch>
            <a:fillRect/>
          </a:stretch>
        </p:blipFill>
        <p:spPr>
          <a:xfrm>
            <a:off x="3968475" y="2794563"/>
            <a:ext cx="2716825" cy="1538000"/>
          </a:xfrm>
          <a:prstGeom prst="rect">
            <a:avLst/>
          </a:prstGeom>
          <a:noFill/>
          <a:ln>
            <a:noFill/>
          </a:ln>
        </p:spPr>
      </p:pic>
      <p:pic>
        <p:nvPicPr>
          <p:cNvPr id="485" name="Google Shape;485;p62"/>
          <p:cNvPicPr preferRelativeResize="0"/>
          <p:nvPr/>
        </p:nvPicPr>
        <p:blipFill>
          <a:blip r:embed="rId8">
            <a:alphaModFix/>
          </a:blip>
          <a:stretch>
            <a:fillRect/>
          </a:stretch>
        </p:blipFill>
        <p:spPr>
          <a:xfrm>
            <a:off x="6892142" y="1565813"/>
            <a:ext cx="2127777" cy="1225442"/>
          </a:xfrm>
          <a:prstGeom prst="rect">
            <a:avLst/>
          </a:prstGeom>
          <a:noFill/>
          <a:ln>
            <a:noFill/>
          </a:ln>
        </p:spPr>
      </p:pic>
      <p:graphicFrame>
        <p:nvGraphicFramePr>
          <p:cNvPr id="486" name="Google Shape;486;p62"/>
          <p:cNvGraphicFramePr/>
          <p:nvPr>
            <p:extLst>
              <p:ext uri="{D42A27DB-BD31-4B8C-83A1-F6EECF244321}">
                <p14:modId xmlns:p14="http://schemas.microsoft.com/office/powerpoint/2010/main" val="1853752551"/>
              </p:ext>
            </p:extLst>
          </p:nvPr>
        </p:nvGraphicFramePr>
        <p:xfrm>
          <a:off x="6892142" y="2639961"/>
          <a:ext cx="2230550" cy="2485521"/>
        </p:xfrm>
        <a:graphic>
          <a:graphicData uri="http://schemas.openxmlformats.org/drawingml/2006/table">
            <a:tbl>
              <a:tblPr>
                <a:noFill/>
                <a:tableStyleId>{01E6132A-E199-48FB-AAC6-1238CED2EA5C}</a:tableStyleId>
              </a:tblPr>
              <a:tblGrid>
                <a:gridCol w="2230550">
                  <a:extLst>
                    <a:ext uri="{9D8B030D-6E8A-4147-A177-3AD203B41FA5}">
                      <a16:colId xmlns:a16="http://schemas.microsoft.com/office/drawing/2014/main" val="20000"/>
                    </a:ext>
                  </a:extLst>
                </a:gridCol>
              </a:tblGrid>
              <a:tr h="311225">
                <a:tc>
                  <a:txBody>
                    <a:bodyPr/>
                    <a:lstStyle/>
                    <a:p>
                      <a:pPr marL="0" lvl="0" indent="0" algn="l" rtl="0">
                        <a:spcBef>
                          <a:spcPts val="0"/>
                        </a:spcBef>
                        <a:spcAft>
                          <a:spcPts val="0"/>
                        </a:spcAft>
                        <a:buNone/>
                      </a:pPr>
                      <a:r>
                        <a:rPr lang="en-GB" sz="1050" b="1" dirty="0">
                          <a:solidFill>
                            <a:srgbClr val="FFFFFF"/>
                          </a:solidFill>
                          <a:latin typeface="Century Gothic"/>
                          <a:ea typeface="Century Gothic"/>
                          <a:cs typeface="Century Gothic"/>
                          <a:sym typeface="Century Gothic"/>
                        </a:rPr>
                        <a:t>HINT</a:t>
                      </a:r>
                      <a:endParaRPr sz="105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1984575">
                <a:tc>
                  <a:txBody>
                    <a:bodyPr/>
                    <a:lstStyle/>
                    <a:p>
                      <a:pPr marL="0" lvl="0" indent="0" algn="l" rtl="0">
                        <a:spcBef>
                          <a:spcPts val="0"/>
                        </a:spcBef>
                        <a:spcAft>
                          <a:spcPts val="0"/>
                        </a:spcAft>
                        <a:buNone/>
                      </a:pPr>
                      <a:r>
                        <a:rPr lang="en-GB" sz="1050" dirty="0">
                          <a:latin typeface="Century Gothic"/>
                          <a:ea typeface="Century Gothic"/>
                          <a:cs typeface="Century Gothic"/>
                          <a:sym typeface="Century Gothic"/>
                        </a:rPr>
                        <a:t>Students, remember….</a:t>
                      </a:r>
                      <a:endParaRPr sz="1050" dirty="0">
                        <a:latin typeface="Century Gothic"/>
                        <a:ea typeface="Century Gothic"/>
                        <a:cs typeface="Century Gothic"/>
                        <a:sym typeface="Century Gothic"/>
                      </a:endParaRPr>
                    </a:p>
                    <a:p>
                      <a:pPr marL="0" lvl="0" indent="0" algn="l" rtl="0">
                        <a:spcBef>
                          <a:spcPts val="0"/>
                        </a:spcBef>
                        <a:spcAft>
                          <a:spcPts val="0"/>
                        </a:spcAft>
                        <a:buNone/>
                      </a:pPr>
                      <a:r>
                        <a:rPr lang="en-GB" sz="1050" dirty="0">
                          <a:solidFill>
                            <a:schemeClr val="dk1"/>
                          </a:solidFill>
                          <a:latin typeface="Century Gothic"/>
                          <a:ea typeface="Century Gothic"/>
                          <a:cs typeface="Century Gothic"/>
                          <a:sym typeface="Century Gothic"/>
                        </a:rPr>
                        <a:t>Forces can:</a:t>
                      </a:r>
                      <a:endParaRPr sz="1050" dirty="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050" dirty="0">
                          <a:solidFill>
                            <a:schemeClr val="dk1"/>
                          </a:solidFill>
                          <a:latin typeface="Century Gothic"/>
                          <a:ea typeface="Century Gothic"/>
                          <a:cs typeface="Century Gothic"/>
                          <a:sym typeface="Century Gothic"/>
                        </a:rPr>
                        <a:t>Move something (acceleration)</a:t>
                      </a:r>
                      <a:endParaRPr sz="1050" dirty="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050" dirty="0">
                          <a:solidFill>
                            <a:schemeClr val="dk1"/>
                          </a:solidFill>
                          <a:latin typeface="Century Gothic"/>
                          <a:ea typeface="Century Gothic"/>
                          <a:cs typeface="Century Gothic"/>
                          <a:sym typeface="Century Gothic"/>
                        </a:rPr>
                        <a:t>Stop something moving (deceleration)</a:t>
                      </a:r>
                      <a:endParaRPr sz="1050" dirty="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050" dirty="0">
                          <a:solidFill>
                            <a:schemeClr val="dk1"/>
                          </a:solidFill>
                          <a:latin typeface="Century Gothic"/>
                          <a:ea typeface="Century Gothic"/>
                          <a:cs typeface="Century Gothic"/>
                          <a:sym typeface="Century Gothic"/>
                        </a:rPr>
                        <a:t>Change something’s direction</a:t>
                      </a:r>
                      <a:endParaRPr sz="1050" dirty="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050" dirty="0">
                          <a:solidFill>
                            <a:schemeClr val="dk1"/>
                          </a:solidFill>
                          <a:latin typeface="Century Gothic"/>
                          <a:ea typeface="Century Gothic"/>
                          <a:cs typeface="Century Gothic"/>
                          <a:sym typeface="Century Gothic"/>
                        </a:rPr>
                        <a:t>Turn something</a:t>
                      </a:r>
                      <a:endParaRPr sz="1050" dirty="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050" dirty="0">
                          <a:solidFill>
                            <a:schemeClr val="dk1"/>
                          </a:solidFill>
                          <a:latin typeface="Century Gothic"/>
                          <a:ea typeface="Century Gothic"/>
                          <a:cs typeface="Century Gothic"/>
                          <a:sym typeface="Century Gothic"/>
                        </a:rPr>
                        <a:t>Change something’s shape </a:t>
                      </a:r>
                      <a:endParaRPr sz="1050" dirty="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9" name="MS900074799[1].wav">
            <a:hlinkClick r:id="" action="ppaction://media"/>
            <a:extLst>
              <a:ext uri="{FF2B5EF4-FFF2-40B4-BE49-F238E27FC236}">
                <a16:creationId xmlns:a16="http://schemas.microsoft.com/office/drawing/2014/main" id="{72A8FAB7-E685-425A-9F10-5D6AA5E118B7}"/>
              </a:ext>
            </a:extLst>
          </p:cNvPr>
          <p:cNvPicPr>
            <a:picLocks noRot="1" noChangeAspect="1"/>
          </p:cNvPicPr>
          <p:nvPr>
            <a:audioFile r:link="rId2"/>
            <p:extLst>
              <p:ext uri="{DAA4B4D4-6D71-4841-9C94-3DE7FCFB9230}">
                <p14:media xmlns:p14="http://schemas.microsoft.com/office/powerpoint/2010/main" r:embed="rId1"/>
              </p:ext>
            </p:extLst>
          </p:nvPr>
        </p:nvPicPr>
        <p:blipFill>
          <a:blip r:embed="rId9" cstate="print"/>
          <a:stretch>
            <a:fillRect/>
          </a:stretch>
        </p:blipFill>
        <p:spPr>
          <a:xfrm>
            <a:off x="7818168" y="1314891"/>
            <a:ext cx="129882" cy="129882"/>
          </a:xfrm>
          <a:prstGeom prst="rect">
            <a:avLst/>
          </a:prstGeom>
        </p:spPr>
      </p:pic>
      <p:sp>
        <p:nvSpPr>
          <p:cNvPr id="10" name="Oval 9">
            <a:extLst>
              <a:ext uri="{FF2B5EF4-FFF2-40B4-BE49-F238E27FC236}">
                <a16:creationId xmlns:a16="http://schemas.microsoft.com/office/drawing/2014/main" id="{55F156F0-438E-4C31-B16F-EB12CC06E31B}"/>
              </a:ext>
            </a:extLst>
          </p:cNvPr>
          <p:cNvSpPr/>
          <p:nvPr/>
        </p:nvSpPr>
        <p:spPr>
          <a:xfrm>
            <a:off x="7682898" y="522802"/>
            <a:ext cx="1090289" cy="106741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D3A4AF62-FD57-4E03-A71E-D2A8ADC8C86A}"/>
              </a:ext>
            </a:extLst>
          </p:cNvPr>
          <p:cNvSpPr/>
          <p:nvPr/>
        </p:nvSpPr>
        <p:spPr>
          <a:xfrm>
            <a:off x="7682898" y="522802"/>
            <a:ext cx="1090289" cy="1067412"/>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2060"/>
              </a:solidFill>
            </a:endParaRPr>
          </a:p>
        </p:txBody>
      </p:sp>
      <p:sp>
        <p:nvSpPr>
          <p:cNvPr id="12" name="TextBox 11">
            <a:extLst>
              <a:ext uri="{FF2B5EF4-FFF2-40B4-BE49-F238E27FC236}">
                <a16:creationId xmlns:a16="http://schemas.microsoft.com/office/drawing/2014/main" id="{26FBA5D0-5356-499F-BA9E-AE73FA7804AF}"/>
              </a:ext>
            </a:extLst>
          </p:cNvPr>
          <p:cNvSpPr txBox="1"/>
          <p:nvPr/>
        </p:nvSpPr>
        <p:spPr>
          <a:xfrm>
            <a:off x="7382871" y="122692"/>
            <a:ext cx="1665629" cy="400110"/>
          </a:xfrm>
          <a:prstGeom prst="rect">
            <a:avLst/>
          </a:prstGeom>
          <a:noFill/>
        </p:spPr>
        <p:txBody>
          <a:bodyPr wrap="square" rtlCol="0">
            <a:spAutoFit/>
          </a:bodyPr>
          <a:lstStyle/>
          <a:p>
            <a:pPr algn="ctr"/>
            <a:r>
              <a:rPr lang="en-GB" sz="2000" dirty="0"/>
              <a:t>2 minutes</a:t>
            </a:r>
          </a:p>
        </p:txBody>
      </p:sp>
      <p:pic>
        <p:nvPicPr>
          <p:cNvPr id="2" name="Picture 2" descr="Free Pencil Clipart Pencil Clip Art Images - Cliparts and Others ... -  ClipArt Best - ClipArt Best | Pencil clipart, Clip art, Art images">
            <a:extLst>
              <a:ext uri="{FF2B5EF4-FFF2-40B4-BE49-F238E27FC236}">
                <a16:creationId xmlns:a16="http://schemas.microsoft.com/office/drawing/2014/main" id="{D4A7EF4A-E995-4348-A577-48BB21555E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281" y="162415"/>
            <a:ext cx="1137637" cy="83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851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20000"/>
                                        <p:tgtEl>
                                          <p:spTgt spid="11"/>
                                        </p:tgtEl>
                                      </p:cBhvr>
                                    </p:animEffect>
                                  </p:childTnLst>
                                </p:cTn>
                              </p:par>
                            </p:childTnLst>
                          </p:cTn>
                        </p:par>
                        <p:par>
                          <p:cTn id="8" fill="hold">
                            <p:stCondLst>
                              <p:cond delay="120000"/>
                            </p:stCondLst>
                            <p:childTnLst>
                              <p:par>
                                <p:cTn id="9" presetID="1" presetClass="mediacall" presetSubtype="0" fill="hold" nodeType="afterEffect">
                                  <p:stCondLst>
                                    <p:cond delay="0"/>
                                  </p:stCondLst>
                                  <p:childTnLst>
                                    <p:cmd type="call" cmd="playFrom(0.0)">
                                      <p:cBhvr>
                                        <p:cTn id="10" dur="2178" fill="hold"/>
                                        <p:tgtEl>
                                          <p:spTgt spid="9"/>
                                        </p:tgtEl>
                                      </p:cBhvr>
                                    </p:cmd>
                                  </p:childTnLst>
                                </p:cTn>
                              </p:par>
                            </p:childTnLst>
                          </p:cTn>
                        </p:par>
                      </p:childTnLst>
                    </p:cTn>
                  </p:par>
                </p:childTnLst>
              </p:cTn>
              <p:nextCondLst>
                <p:cond evt="onClick" delay="0">
                  <p:tgtEl>
                    <p:spTgt spid="10"/>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343" name="Google Shape;343;p47"/>
          <p:cNvSpPr txBox="1">
            <a:spLocks noGrp="1"/>
          </p:cNvSpPr>
          <p:nvPr>
            <p:ph type="body" idx="2"/>
          </p:nvPr>
        </p:nvSpPr>
        <p:spPr>
          <a:xfrm>
            <a:off x="552550" y="1543050"/>
            <a:ext cx="6173700" cy="337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dirty="0"/>
              <a:t>What is a balanced force?</a:t>
            </a:r>
            <a:endParaRPr dirty="0"/>
          </a:p>
          <a:p>
            <a:pPr marL="457200" lvl="0" indent="-342900" algn="l" rtl="0">
              <a:spcBef>
                <a:spcPts val="0"/>
              </a:spcBef>
              <a:spcAft>
                <a:spcPts val="0"/>
              </a:spcAft>
              <a:buSzPts val="1800"/>
              <a:buAutoNum type="arabicPeriod"/>
            </a:pPr>
            <a:r>
              <a:rPr lang="en-GB" dirty="0"/>
              <a:t>What is an unbalanced force? </a:t>
            </a:r>
            <a:endParaRPr dirty="0"/>
          </a:p>
          <a:p>
            <a:pPr marL="457200" lvl="0" indent="-342900" algn="l" rtl="0">
              <a:spcBef>
                <a:spcPts val="0"/>
              </a:spcBef>
              <a:spcAft>
                <a:spcPts val="0"/>
              </a:spcAft>
              <a:buSzPts val="1800"/>
              <a:buAutoNum type="arabicPeriod"/>
            </a:pPr>
            <a:r>
              <a:rPr lang="en-GB" dirty="0"/>
              <a:t>What happens to the object when a balanced force becomes unbalanced?</a:t>
            </a:r>
            <a:endParaRPr dirty="0"/>
          </a:p>
          <a:p>
            <a:pPr marL="457200" lvl="0" indent="-342900" algn="l" rtl="0">
              <a:spcBef>
                <a:spcPts val="0"/>
              </a:spcBef>
              <a:spcAft>
                <a:spcPts val="0"/>
              </a:spcAft>
              <a:buSzPts val="1800"/>
              <a:buAutoNum type="arabicPeriod"/>
            </a:pPr>
            <a:r>
              <a:rPr lang="en-GB" dirty="0"/>
              <a:t>Using arrows, draw an example of a balanced force.</a:t>
            </a:r>
            <a:endParaRPr dirty="0"/>
          </a:p>
          <a:p>
            <a:pPr marL="457200" lvl="0" indent="-342900" algn="l" rtl="0">
              <a:spcBef>
                <a:spcPts val="0"/>
              </a:spcBef>
              <a:spcAft>
                <a:spcPts val="0"/>
              </a:spcAft>
              <a:buSzPts val="1800"/>
              <a:buAutoNum type="arabicPeriod"/>
            </a:pPr>
            <a:r>
              <a:rPr lang="en-GB" dirty="0"/>
              <a:t>Using arrows, draw an example of an unbalanced force.</a:t>
            </a:r>
            <a:endParaRPr dirty="0"/>
          </a:p>
        </p:txBody>
      </p:sp>
      <p:sp>
        <p:nvSpPr>
          <p:cNvPr id="344" name="Google Shape;344;p47"/>
          <p:cNvSpPr/>
          <p:nvPr/>
        </p:nvSpPr>
        <p:spPr>
          <a:xfrm>
            <a:off x="552550" y="858548"/>
            <a:ext cx="5896800" cy="5841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Answer the questions below in your book.</a:t>
            </a:r>
            <a:endParaRPr sz="1800">
              <a:latin typeface="Century Gothic"/>
              <a:ea typeface="Century Gothic"/>
              <a:cs typeface="Century Gothic"/>
              <a:sym typeface="Century Gothic"/>
            </a:endParaRPr>
          </a:p>
        </p:txBody>
      </p:sp>
      <p:pic>
        <p:nvPicPr>
          <p:cNvPr id="2" name="Picture 2" descr="Free Pencil Clipart Pencil Clip Art Images - Cliparts and Others ... -  ClipArt Best - ClipArt Best | Pencil clipart, Clip art, Art images">
            <a:extLst>
              <a:ext uri="{FF2B5EF4-FFF2-40B4-BE49-F238E27FC236}">
                <a16:creationId xmlns:a16="http://schemas.microsoft.com/office/drawing/2014/main" id="{32E6F60A-45B8-425E-98BC-25CEB3AEF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8279" y="45827"/>
            <a:ext cx="1137637" cy="832750"/>
          </a:xfrm>
          <a:prstGeom prst="rect">
            <a:avLst/>
          </a:prstGeom>
          <a:noFill/>
          <a:extLst>
            <a:ext uri="{909E8E84-426E-40DD-AFC4-6F175D3DCCD1}">
              <a14:hiddenFill xmlns:a14="http://schemas.microsoft.com/office/drawing/2010/main">
                <a:solidFill>
                  <a:srgbClr val="FFFFFF"/>
                </a:solidFill>
              </a14:hiddenFill>
            </a:ext>
          </a:extLst>
        </p:spPr>
      </p:pic>
      <p:pic>
        <p:nvPicPr>
          <p:cNvPr id="8" name="MS900074799[1].wav">
            <a:hlinkClick r:id="" action="ppaction://media"/>
            <a:extLst>
              <a:ext uri="{FF2B5EF4-FFF2-40B4-BE49-F238E27FC236}">
                <a16:creationId xmlns:a16="http://schemas.microsoft.com/office/drawing/2014/main" id="{D449DC9D-0425-42D9-A18E-F094C0CDC39F}"/>
              </a:ext>
            </a:extLst>
          </p:cNvPr>
          <p:cNvPicPr>
            <a:picLocks noRot="1"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7018957" y="3637061"/>
            <a:ext cx="244475" cy="244475"/>
          </a:xfrm>
          <a:prstGeom prst="rect">
            <a:avLst/>
          </a:prstGeom>
        </p:spPr>
      </p:pic>
      <p:sp>
        <p:nvSpPr>
          <p:cNvPr id="9" name="Oval 8">
            <a:extLst>
              <a:ext uri="{FF2B5EF4-FFF2-40B4-BE49-F238E27FC236}">
                <a16:creationId xmlns:a16="http://schemas.microsoft.com/office/drawing/2014/main" id="{708843FE-876A-460A-B7AF-CB1597C564D7}"/>
              </a:ext>
            </a:extLst>
          </p:cNvPr>
          <p:cNvSpPr/>
          <p:nvPr/>
        </p:nvSpPr>
        <p:spPr>
          <a:xfrm>
            <a:off x="6883688" y="2844973"/>
            <a:ext cx="2052228" cy="205222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29A2CBF0-729F-4F90-A6FF-120677F4F027}"/>
              </a:ext>
            </a:extLst>
          </p:cNvPr>
          <p:cNvSpPr/>
          <p:nvPr/>
        </p:nvSpPr>
        <p:spPr>
          <a:xfrm>
            <a:off x="6883688" y="2844973"/>
            <a:ext cx="2052228" cy="2052228"/>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2060"/>
              </a:solidFill>
            </a:endParaRPr>
          </a:p>
        </p:txBody>
      </p:sp>
      <p:sp>
        <p:nvSpPr>
          <p:cNvPr id="11" name="TextBox 10">
            <a:extLst>
              <a:ext uri="{FF2B5EF4-FFF2-40B4-BE49-F238E27FC236}">
                <a16:creationId xmlns:a16="http://schemas.microsoft.com/office/drawing/2014/main" id="{DA977DBF-2AC5-45AA-80CC-B6F6A04963B3}"/>
              </a:ext>
            </a:extLst>
          </p:cNvPr>
          <p:cNvSpPr txBox="1"/>
          <p:nvPr/>
        </p:nvSpPr>
        <p:spPr>
          <a:xfrm>
            <a:off x="7149818" y="2340917"/>
            <a:ext cx="1519968" cy="461665"/>
          </a:xfrm>
          <a:prstGeom prst="rect">
            <a:avLst/>
          </a:prstGeom>
          <a:noFill/>
        </p:spPr>
        <p:txBody>
          <a:bodyPr wrap="none" rtlCol="0">
            <a:spAutoFit/>
          </a:bodyPr>
          <a:lstStyle/>
          <a:p>
            <a:pPr algn="ctr"/>
            <a:r>
              <a:rPr lang="en-GB" sz="2400" dirty="0"/>
              <a:t>5 minutes</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300000"/>
                                        <p:tgtEl>
                                          <p:spTgt spid="10"/>
                                        </p:tgtEl>
                                      </p:cBhvr>
                                    </p:animEffect>
                                  </p:childTnLst>
                                </p:cTn>
                              </p:par>
                            </p:childTnLst>
                          </p:cTn>
                        </p:par>
                        <p:par>
                          <p:cTn id="8" fill="hold">
                            <p:stCondLst>
                              <p:cond delay="300000"/>
                            </p:stCondLst>
                            <p:childTnLst>
                              <p:par>
                                <p:cTn id="9" presetID="1" presetClass="mediacall" presetSubtype="0" fill="hold" nodeType="afterEffect">
                                  <p:stCondLst>
                                    <p:cond delay="0"/>
                                  </p:stCondLst>
                                  <p:childTnLst>
                                    <p:cmd type="call" cmd="playFrom(0.0)">
                                      <p:cBhvr>
                                        <p:cTn id="10" dur="2178" fill="hold"/>
                                        <p:tgtEl>
                                          <p:spTgt spid="8"/>
                                        </p:tgtEl>
                                      </p:cBhvr>
                                    </p:cmd>
                                  </p:childTnLst>
                                </p:cTn>
                              </p:par>
                            </p:childTnLst>
                          </p:cTn>
                        </p:par>
                      </p:childTnLst>
                    </p:cTn>
                  </p:par>
                </p:childTnLst>
              </p:cTn>
              <p:nextCondLst>
                <p:cond evt="onClick" delay="0">
                  <p:tgtEl>
                    <p:spTgt spid="9"/>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8"/>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balanced force.</a:t>
            </a:r>
            <a:endParaRPr/>
          </a:p>
          <a:p>
            <a:pPr marL="457200" lvl="0" indent="-342900" algn="l" rtl="0">
              <a:spcBef>
                <a:spcPts val="0"/>
              </a:spcBef>
              <a:spcAft>
                <a:spcPts val="0"/>
              </a:spcAft>
              <a:buSzPts val="1800"/>
              <a:buChar char="●"/>
            </a:pPr>
            <a:r>
              <a:rPr lang="en-GB"/>
              <a:t>We will define unbalanced force.</a:t>
            </a:r>
            <a:endParaRPr/>
          </a:p>
          <a:p>
            <a:pPr marL="457200" lvl="0" indent="-342900" algn="l" rtl="0">
              <a:spcBef>
                <a:spcPts val="0"/>
              </a:spcBef>
              <a:spcAft>
                <a:spcPts val="0"/>
              </a:spcAft>
              <a:buSzPts val="1800"/>
              <a:buChar char="●"/>
            </a:pPr>
            <a:r>
              <a:rPr lang="en-GB"/>
              <a:t>We will apply balanced and unbalanced forces to familiar examples.</a:t>
            </a:r>
            <a:endParaRPr/>
          </a:p>
          <a:p>
            <a:pPr marL="457200" lvl="0" indent="-342900" algn="l" rtl="0">
              <a:spcBef>
                <a:spcPts val="0"/>
              </a:spcBef>
              <a:spcAft>
                <a:spcPts val="0"/>
              </a:spcAft>
              <a:buSzPts val="1800"/>
              <a:buChar char="●"/>
            </a:pPr>
            <a:r>
              <a:rPr lang="en-GB"/>
              <a:t>We will explain the difference between balanced and unbalanced forces.</a:t>
            </a:r>
            <a:endParaRPr/>
          </a:p>
        </p:txBody>
      </p:sp>
      <p:sp>
        <p:nvSpPr>
          <p:cNvPr id="351" name="Google Shape;351;p48"/>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t>We will compare balanced and unbalanced forces.</a:t>
            </a:r>
            <a:endParaRPr sz="3600"/>
          </a:p>
        </p:txBody>
      </p:sp>
      <p:graphicFrame>
        <p:nvGraphicFramePr>
          <p:cNvPr id="352" name="Google Shape;352;p48"/>
          <p:cNvGraphicFramePr/>
          <p:nvPr/>
        </p:nvGraphicFramePr>
        <p:xfrm>
          <a:off x="6793300" y="4154275"/>
          <a:ext cx="2142625" cy="91433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49"/>
          <p:cNvSpPr txBox="1">
            <a:spLocks noGrp="1"/>
          </p:cNvSpPr>
          <p:nvPr>
            <p:ph type="body" idx="1"/>
          </p:nvPr>
        </p:nvSpPr>
        <p:spPr>
          <a:xfrm>
            <a:off x="709450" y="566200"/>
            <a:ext cx="54627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How many Newtons would these masses be?</a:t>
            </a:r>
            <a:endParaRPr sz="2400"/>
          </a:p>
          <a:p>
            <a:pPr marL="0" lvl="0" indent="0" algn="l" rtl="0">
              <a:spcBef>
                <a:spcPts val="1600"/>
              </a:spcBef>
              <a:spcAft>
                <a:spcPts val="0"/>
              </a:spcAft>
              <a:buClr>
                <a:schemeClr val="dk1"/>
              </a:buClr>
              <a:buSzPts val="1100"/>
              <a:buFont typeface="Arial"/>
              <a:buNone/>
            </a:pPr>
            <a:r>
              <a:rPr lang="en-GB" sz="3000" u="sng">
                <a:solidFill>
                  <a:schemeClr val="dk1"/>
                </a:solidFill>
                <a:latin typeface="Calibri"/>
                <a:ea typeface="Calibri"/>
                <a:cs typeface="Calibri"/>
                <a:sym typeface="Calibri"/>
              </a:rPr>
              <a:t>Remember 1 kg = 10 Newtons</a:t>
            </a:r>
            <a:endParaRPr sz="3000"/>
          </a:p>
          <a:p>
            <a:pPr marL="457200" lvl="0" indent="-381000" algn="l" rtl="0">
              <a:lnSpc>
                <a:spcPct val="150000"/>
              </a:lnSpc>
              <a:spcBef>
                <a:spcPts val="1000"/>
              </a:spcBef>
              <a:spcAft>
                <a:spcPts val="0"/>
              </a:spcAft>
              <a:buSzPts val="2400"/>
              <a:buAutoNum type="arabicPeriod"/>
            </a:pPr>
            <a:r>
              <a:rPr lang="en-GB" sz="2400"/>
              <a:t>2 kg = _______ N</a:t>
            </a:r>
            <a:endParaRPr sz="2400"/>
          </a:p>
          <a:p>
            <a:pPr marL="457200" lvl="0" indent="-381000" algn="l" rtl="0">
              <a:lnSpc>
                <a:spcPct val="150000"/>
              </a:lnSpc>
              <a:spcBef>
                <a:spcPts val="0"/>
              </a:spcBef>
              <a:spcAft>
                <a:spcPts val="0"/>
              </a:spcAft>
              <a:buSzPts val="2400"/>
              <a:buAutoNum type="arabicPeriod"/>
            </a:pPr>
            <a:r>
              <a:rPr lang="en-GB" sz="2400"/>
              <a:t>10 kg = ________ N</a:t>
            </a:r>
            <a:endParaRPr sz="2400"/>
          </a:p>
          <a:p>
            <a:pPr marL="457200" lvl="0" indent="-381000" algn="l" rtl="0">
              <a:lnSpc>
                <a:spcPct val="150000"/>
              </a:lnSpc>
              <a:spcBef>
                <a:spcPts val="0"/>
              </a:spcBef>
              <a:spcAft>
                <a:spcPts val="0"/>
              </a:spcAft>
              <a:buSzPts val="2400"/>
              <a:buAutoNum type="arabicPeriod"/>
            </a:pPr>
            <a:r>
              <a:rPr lang="en-GB" sz="2400"/>
              <a:t>40 kg = ________ N</a:t>
            </a:r>
            <a:endParaRPr sz="2400"/>
          </a:p>
          <a:p>
            <a:pPr marL="457200" lvl="0" indent="-381000" algn="l" rtl="0">
              <a:lnSpc>
                <a:spcPct val="150000"/>
              </a:lnSpc>
              <a:spcBef>
                <a:spcPts val="0"/>
              </a:spcBef>
              <a:spcAft>
                <a:spcPts val="0"/>
              </a:spcAft>
              <a:buSzPts val="2400"/>
              <a:buAutoNum type="arabicPeriod"/>
            </a:pPr>
            <a:r>
              <a:rPr lang="en-GB" sz="2400"/>
              <a:t>0.5 kg = ________ N</a:t>
            </a:r>
            <a:endParaRPr sz="2400"/>
          </a:p>
          <a:p>
            <a:pPr marL="457200" lvl="0" indent="-381000" algn="l" rtl="0">
              <a:lnSpc>
                <a:spcPct val="150000"/>
              </a:lnSpc>
              <a:spcBef>
                <a:spcPts val="0"/>
              </a:spcBef>
              <a:spcAft>
                <a:spcPts val="0"/>
              </a:spcAft>
              <a:buSzPts val="2400"/>
              <a:buAutoNum type="arabicPeriod"/>
            </a:pPr>
            <a:r>
              <a:rPr lang="en-GB" sz="2400"/>
              <a:t>326 kg = ________ N</a:t>
            </a:r>
            <a:endParaRPr sz="2400"/>
          </a:p>
        </p:txBody>
      </p:sp>
      <p:pic>
        <p:nvPicPr>
          <p:cNvPr id="358" name="Google Shape;358;p49"/>
          <p:cNvPicPr preferRelativeResize="0"/>
          <p:nvPr/>
        </p:nvPicPr>
        <p:blipFill>
          <a:blip r:embed="rId3">
            <a:alphaModFix/>
          </a:blip>
          <a:stretch>
            <a:fillRect/>
          </a:stretch>
        </p:blipFill>
        <p:spPr>
          <a:xfrm>
            <a:off x="6011625" y="1059625"/>
            <a:ext cx="1905000" cy="3390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5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364" name="Google Shape;364;p50"/>
          <p:cNvSpPr txBox="1">
            <a:spLocks noGrp="1"/>
          </p:cNvSpPr>
          <p:nvPr>
            <p:ph type="body" idx="2"/>
          </p:nvPr>
        </p:nvSpPr>
        <p:spPr>
          <a:xfrm>
            <a:off x="552550" y="77745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When two forces acting on an object are equal in size but act in opposite directions, we say that they are </a:t>
            </a:r>
            <a:r>
              <a:rPr lang="en-GB" b="1"/>
              <a:t>balanced forces</a:t>
            </a:r>
            <a:r>
              <a:rPr lang="en-GB" b="1" baseline="-25000"/>
              <a:t>1</a:t>
            </a:r>
            <a:r>
              <a:rPr lang="en-GB"/>
              <a:t>.</a:t>
            </a:r>
            <a:endParaRPr/>
          </a:p>
          <a:p>
            <a:pPr marL="0" lvl="0" indent="0" algn="l" rtl="0">
              <a:spcBef>
                <a:spcPts val="1600"/>
              </a:spcBef>
              <a:spcAft>
                <a:spcPts val="0"/>
              </a:spcAft>
              <a:buClr>
                <a:schemeClr val="dk1"/>
              </a:buClr>
              <a:buSzPts val="1100"/>
              <a:buFont typeface="Arial"/>
              <a:buNone/>
            </a:pPr>
            <a:r>
              <a:rPr lang="en-GB"/>
              <a:t>If the forces on an object are </a:t>
            </a:r>
            <a:r>
              <a:rPr lang="en-GB" b="1"/>
              <a:t>balanced</a:t>
            </a:r>
            <a:r>
              <a:rPr lang="en-GB"/>
              <a:t> this is what happens:</a:t>
            </a:r>
            <a:endParaRPr/>
          </a:p>
          <a:p>
            <a:pPr marL="457200" lvl="0" indent="-342900" algn="l" rtl="0">
              <a:spcBef>
                <a:spcPts val="1000"/>
              </a:spcBef>
              <a:spcAft>
                <a:spcPts val="0"/>
              </a:spcAft>
              <a:buSzPts val="1800"/>
              <a:buChar char="●"/>
            </a:pPr>
            <a:r>
              <a:rPr lang="en-GB"/>
              <a:t>an object that is not moving stays still</a:t>
            </a:r>
            <a:endParaRPr/>
          </a:p>
          <a:p>
            <a:pPr marL="457200" lvl="0" indent="-342900" algn="l" rtl="0">
              <a:spcBef>
                <a:spcPts val="1000"/>
              </a:spcBef>
              <a:spcAft>
                <a:spcPts val="0"/>
              </a:spcAft>
              <a:buSzPts val="1800"/>
              <a:buChar char="●"/>
            </a:pPr>
            <a:r>
              <a:rPr lang="en-GB"/>
              <a:t>an object that is moving continues to move at the same speed and in the same direction</a:t>
            </a:r>
            <a:endParaRPr/>
          </a:p>
          <a:p>
            <a:pPr marL="0" lvl="0" indent="0" algn="l" rtl="0">
              <a:spcBef>
                <a:spcPts val="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graphicFrame>
        <p:nvGraphicFramePr>
          <p:cNvPr id="365" name="Google Shape;365;p50"/>
          <p:cNvGraphicFramePr/>
          <p:nvPr/>
        </p:nvGraphicFramePr>
        <p:xfrm>
          <a:off x="6793300" y="777450"/>
          <a:ext cx="2142625" cy="187446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are balanced forces?</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What happens when a force is balanced?</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What is an example of a balanced force?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66" name="Google Shape;366;p50"/>
          <p:cNvGraphicFramePr/>
          <p:nvPr/>
        </p:nvGraphicFramePr>
        <p:xfrm>
          <a:off x="6726250" y="2858625"/>
          <a:ext cx="2134475" cy="70098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f</a:t>
                      </a:r>
                      <a:r>
                        <a:rPr lang="en-GB" sz="1100">
                          <a:solidFill>
                            <a:schemeClr val="dk1"/>
                          </a:solidFill>
                          <a:latin typeface="Century Gothic"/>
                          <a:ea typeface="Century Gothic"/>
                          <a:cs typeface="Century Gothic"/>
                          <a:sym typeface="Century Gothic"/>
                        </a:rPr>
                        <a:t>orces equal in size.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67" name="Google Shape;367;p50"/>
          <p:cNvPicPr preferRelativeResize="0"/>
          <p:nvPr/>
        </p:nvPicPr>
        <p:blipFill>
          <a:blip r:embed="rId3">
            <a:alphaModFix/>
          </a:blip>
          <a:stretch>
            <a:fillRect/>
          </a:stretch>
        </p:blipFill>
        <p:spPr>
          <a:xfrm>
            <a:off x="1204900" y="3996825"/>
            <a:ext cx="1467225" cy="1015475"/>
          </a:xfrm>
          <a:prstGeom prst="rect">
            <a:avLst/>
          </a:prstGeom>
          <a:noFill/>
          <a:ln>
            <a:noFill/>
          </a:ln>
        </p:spPr>
      </p:pic>
      <p:pic>
        <p:nvPicPr>
          <p:cNvPr id="368" name="Google Shape;368;p50"/>
          <p:cNvPicPr preferRelativeResize="0"/>
          <p:nvPr/>
        </p:nvPicPr>
        <p:blipFill>
          <a:blip r:embed="rId4">
            <a:alphaModFix/>
          </a:blip>
          <a:stretch>
            <a:fillRect/>
          </a:stretch>
        </p:blipFill>
        <p:spPr>
          <a:xfrm>
            <a:off x="3246575" y="3874525"/>
            <a:ext cx="1896250" cy="1137775"/>
          </a:xfrm>
          <a:prstGeom prst="rect">
            <a:avLst/>
          </a:prstGeom>
          <a:noFill/>
          <a:ln>
            <a:noFill/>
          </a:ln>
        </p:spPr>
      </p:pic>
      <p:pic>
        <p:nvPicPr>
          <p:cNvPr id="369" name="Google Shape;369;p50"/>
          <p:cNvPicPr preferRelativeResize="0"/>
          <p:nvPr/>
        </p:nvPicPr>
        <p:blipFill>
          <a:blip r:embed="rId5">
            <a:alphaModFix/>
          </a:blip>
          <a:stretch>
            <a:fillRect/>
          </a:stretch>
        </p:blipFill>
        <p:spPr>
          <a:xfrm>
            <a:off x="5896199" y="3681199"/>
            <a:ext cx="1792125" cy="1237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73"/>
        <p:cNvGrpSpPr/>
        <p:nvPr/>
      </p:nvGrpSpPr>
      <p:grpSpPr>
        <a:xfrm>
          <a:off x="0" y="0"/>
          <a:ext cx="0" cy="0"/>
          <a:chOff x="0" y="0"/>
          <a:chExt cx="0" cy="0"/>
        </a:xfrm>
      </p:grpSpPr>
      <p:sp>
        <p:nvSpPr>
          <p:cNvPr id="374" name="Google Shape;374;p5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375" name="Google Shape;375;p51"/>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When two forces acting on an object are not equal in size, we say that they are </a:t>
            </a:r>
            <a:r>
              <a:rPr lang="en-GB" b="1"/>
              <a:t>unbalanced forces</a:t>
            </a:r>
            <a:r>
              <a:rPr lang="en-GB" b="1" baseline="-25000"/>
              <a:t>1</a:t>
            </a:r>
            <a:r>
              <a:rPr lang="en-GB"/>
              <a:t>.</a:t>
            </a:r>
            <a:endParaRPr/>
          </a:p>
          <a:p>
            <a:pPr marL="0" lvl="0" indent="0" algn="l" rtl="0">
              <a:spcBef>
                <a:spcPts val="1600"/>
              </a:spcBef>
              <a:spcAft>
                <a:spcPts val="0"/>
              </a:spcAft>
              <a:buClr>
                <a:schemeClr val="dk1"/>
              </a:buClr>
              <a:buSzPts val="1100"/>
              <a:buFont typeface="Arial"/>
              <a:buNone/>
            </a:pPr>
            <a:r>
              <a:rPr lang="en-GB"/>
              <a:t>If the forces on an object are unbalanced this is what happens:</a:t>
            </a:r>
            <a:endParaRPr/>
          </a:p>
          <a:p>
            <a:pPr marL="457200" lvl="0" indent="-342900" algn="l" rtl="0">
              <a:spcBef>
                <a:spcPts val="1600"/>
              </a:spcBef>
              <a:spcAft>
                <a:spcPts val="0"/>
              </a:spcAft>
              <a:buSzPts val="1800"/>
              <a:buChar char="●"/>
            </a:pPr>
            <a:r>
              <a:rPr lang="en-GB"/>
              <a:t>an object that is not moving starts to move</a:t>
            </a:r>
            <a:endParaRPr/>
          </a:p>
          <a:p>
            <a:pPr marL="457200" lvl="0" indent="-342900" algn="l" rtl="0">
              <a:spcBef>
                <a:spcPts val="1600"/>
              </a:spcBef>
              <a:spcAft>
                <a:spcPts val="0"/>
              </a:spcAft>
              <a:buSzPts val="1800"/>
              <a:buChar char="●"/>
            </a:pPr>
            <a:r>
              <a:rPr lang="en-GB"/>
              <a:t>an object that is moving changes speed or direction</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graphicFrame>
        <p:nvGraphicFramePr>
          <p:cNvPr id="376" name="Google Shape;376;p51"/>
          <p:cNvGraphicFramePr/>
          <p:nvPr/>
        </p:nvGraphicFramePr>
        <p:xfrm>
          <a:off x="6685300" y="852700"/>
          <a:ext cx="2142625" cy="153918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an unbalanced force?</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What happens when forces are unbalanced?</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77" name="Google Shape;377;p51"/>
          <p:cNvGraphicFramePr/>
          <p:nvPr/>
        </p:nvGraphicFramePr>
        <p:xfrm>
          <a:off x="6797375" y="4213500"/>
          <a:ext cx="2134475" cy="70098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forces not equal in size.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78" name="Google Shape;378;p51"/>
          <p:cNvPicPr preferRelativeResize="0"/>
          <p:nvPr/>
        </p:nvPicPr>
        <p:blipFill>
          <a:blip r:embed="rId3">
            <a:alphaModFix/>
          </a:blip>
          <a:stretch>
            <a:fillRect/>
          </a:stretch>
        </p:blipFill>
        <p:spPr>
          <a:xfrm>
            <a:off x="2556900" y="3697902"/>
            <a:ext cx="2365699" cy="1145923"/>
          </a:xfrm>
          <a:prstGeom prst="rect">
            <a:avLst/>
          </a:prstGeom>
          <a:noFill/>
          <a:ln>
            <a:noFill/>
          </a:ln>
        </p:spPr>
      </p:pic>
      <p:pic>
        <p:nvPicPr>
          <p:cNvPr id="379" name="Google Shape;379;p51"/>
          <p:cNvPicPr preferRelativeResize="0"/>
          <p:nvPr/>
        </p:nvPicPr>
        <p:blipFill>
          <a:blip r:embed="rId4">
            <a:alphaModFix/>
          </a:blip>
          <a:stretch>
            <a:fillRect/>
          </a:stretch>
        </p:blipFill>
        <p:spPr>
          <a:xfrm>
            <a:off x="2345925" y="4179663"/>
            <a:ext cx="1066350" cy="182400"/>
          </a:xfrm>
          <a:prstGeom prst="rect">
            <a:avLst/>
          </a:prstGeom>
          <a:noFill/>
          <a:ln>
            <a:noFill/>
          </a:ln>
        </p:spPr>
      </p:pic>
      <p:pic>
        <p:nvPicPr>
          <p:cNvPr id="380" name="Google Shape;380;p51"/>
          <p:cNvPicPr preferRelativeResize="0"/>
          <p:nvPr/>
        </p:nvPicPr>
        <p:blipFill>
          <a:blip r:embed="rId4">
            <a:alphaModFix/>
          </a:blip>
          <a:stretch>
            <a:fillRect/>
          </a:stretch>
        </p:blipFill>
        <p:spPr>
          <a:xfrm flipH="1">
            <a:off x="3550513" y="4179675"/>
            <a:ext cx="1842275" cy="182375"/>
          </a:xfrm>
          <a:prstGeom prst="rect">
            <a:avLst/>
          </a:prstGeom>
          <a:noFill/>
          <a:ln>
            <a:noFill/>
          </a:ln>
        </p:spPr>
      </p:pic>
      <p:sp>
        <p:nvSpPr>
          <p:cNvPr id="381" name="Google Shape;381;p51"/>
          <p:cNvSpPr txBox="1"/>
          <p:nvPr/>
        </p:nvSpPr>
        <p:spPr>
          <a:xfrm>
            <a:off x="1869225" y="4096863"/>
            <a:ext cx="4767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5 N</a:t>
            </a:r>
            <a:endParaRPr>
              <a:latin typeface="Century Gothic"/>
              <a:ea typeface="Century Gothic"/>
              <a:cs typeface="Century Gothic"/>
              <a:sym typeface="Century Gothic"/>
            </a:endParaRPr>
          </a:p>
        </p:txBody>
      </p:sp>
      <p:sp>
        <p:nvSpPr>
          <p:cNvPr id="382" name="Google Shape;382;p51"/>
          <p:cNvSpPr txBox="1"/>
          <p:nvPr/>
        </p:nvSpPr>
        <p:spPr>
          <a:xfrm>
            <a:off x="5392800" y="4096875"/>
            <a:ext cx="6039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15 N</a:t>
            </a:r>
            <a:endParaRPr>
              <a:latin typeface="Century Gothic"/>
              <a:ea typeface="Century Gothic"/>
              <a:cs typeface="Century Gothic"/>
              <a:sym typeface="Century Gothic"/>
            </a:endParaRPr>
          </a:p>
        </p:txBody>
      </p:sp>
      <p:sp>
        <p:nvSpPr>
          <p:cNvPr id="383" name="Google Shape;383;p51"/>
          <p:cNvSpPr txBox="1"/>
          <p:nvPr/>
        </p:nvSpPr>
        <p:spPr>
          <a:xfrm>
            <a:off x="4822275" y="3483700"/>
            <a:ext cx="18423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1155CC"/>
                </a:solidFill>
                <a:latin typeface="Century Gothic"/>
                <a:ea typeface="Century Gothic"/>
                <a:cs typeface="Century Gothic"/>
                <a:sym typeface="Century Gothic"/>
              </a:rPr>
              <a:t>Car speeding up</a:t>
            </a:r>
            <a:endParaRPr sz="1600" b="1">
              <a:solidFill>
                <a:srgbClr val="1155CC"/>
              </a:solidFill>
              <a:latin typeface="Century Gothic"/>
              <a:ea typeface="Century Gothic"/>
              <a:cs typeface="Century Gothic"/>
              <a:sym typeface="Century Gothic"/>
            </a:endParaRPr>
          </a:p>
        </p:txBody>
      </p:sp>
      <p:pic>
        <p:nvPicPr>
          <p:cNvPr id="384" name="Google Shape;384;p51"/>
          <p:cNvPicPr preferRelativeResize="0"/>
          <p:nvPr/>
        </p:nvPicPr>
        <p:blipFill>
          <a:blip r:embed="rId4">
            <a:alphaModFix/>
          </a:blip>
          <a:stretch>
            <a:fillRect/>
          </a:stretch>
        </p:blipFill>
        <p:spPr>
          <a:xfrm flipH="1">
            <a:off x="3550525" y="3566525"/>
            <a:ext cx="1271750" cy="182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body" idx="1"/>
          </p:nvPr>
        </p:nvSpPr>
        <p:spPr>
          <a:xfrm>
            <a:off x="413250" y="300386"/>
            <a:ext cx="8317500" cy="4097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dirty="0"/>
              <a:t>Unjumble the words using the definition provided</a:t>
            </a:r>
            <a:endParaRPr dirty="0"/>
          </a:p>
          <a:p>
            <a:pPr marL="457200" lvl="0" indent="-381000" algn="l" rtl="0">
              <a:lnSpc>
                <a:spcPct val="150000"/>
              </a:lnSpc>
              <a:spcBef>
                <a:spcPts val="1600"/>
              </a:spcBef>
              <a:spcAft>
                <a:spcPts val="0"/>
              </a:spcAft>
              <a:buClr>
                <a:schemeClr val="dk1"/>
              </a:buClr>
              <a:buSzPts val="2400"/>
              <a:buAutoNum type="arabicPeriod"/>
            </a:pPr>
            <a:r>
              <a:rPr lang="en-GB" sz="2400" dirty="0">
                <a:solidFill>
                  <a:schemeClr val="dk1"/>
                </a:solidFill>
              </a:rPr>
              <a:t>ORE</a:t>
            </a:r>
            <a:r>
              <a:rPr lang="en-GB" sz="2400" b="1" dirty="0">
                <a:solidFill>
                  <a:schemeClr val="dk1"/>
                </a:solidFill>
              </a:rPr>
              <a:t>F</a:t>
            </a:r>
            <a:r>
              <a:rPr lang="en-GB" sz="2400" dirty="0">
                <a:solidFill>
                  <a:schemeClr val="dk1"/>
                </a:solidFill>
              </a:rPr>
              <a:t>C        			a push, pull or twist</a:t>
            </a:r>
            <a:endParaRPr sz="2400" dirty="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GB" sz="2400" dirty="0">
                <a:solidFill>
                  <a:schemeClr val="dk1"/>
                </a:solidFill>
              </a:rPr>
              <a:t>GIN</a:t>
            </a:r>
            <a:r>
              <a:rPr lang="en-GB" sz="2400" b="1" dirty="0">
                <a:solidFill>
                  <a:schemeClr val="dk1"/>
                </a:solidFill>
              </a:rPr>
              <a:t>S</a:t>
            </a:r>
            <a:r>
              <a:rPr lang="en-GB" sz="2400" dirty="0">
                <a:solidFill>
                  <a:schemeClr val="dk1"/>
                </a:solidFill>
              </a:rPr>
              <a:t>PR  ENLAAC</a:t>
            </a:r>
            <a:r>
              <a:rPr lang="en-GB" sz="2400" b="1" dirty="0">
                <a:solidFill>
                  <a:schemeClr val="dk1"/>
                </a:solidFill>
              </a:rPr>
              <a:t>B</a:t>
            </a:r>
            <a:r>
              <a:rPr lang="en-GB" sz="2400" dirty="0">
                <a:solidFill>
                  <a:schemeClr val="dk1"/>
                </a:solidFill>
              </a:rPr>
              <a:t>    		</a:t>
            </a:r>
            <a:r>
              <a:rPr lang="en-GB" sz="2000" dirty="0">
                <a:solidFill>
                  <a:schemeClr val="dk1"/>
                </a:solidFill>
              </a:rPr>
              <a:t>tool used to measure force</a:t>
            </a:r>
            <a:endParaRPr sz="2400" dirty="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GB" sz="2400" dirty="0">
                <a:solidFill>
                  <a:schemeClr val="dk1"/>
                </a:solidFill>
              </a:rPr>
              <a:t>TWNEO</a:t>
            </a:r>
            <a:r>
              <a:rPr lang="en-GB" sz="2400" b="1" dirty="0">
                <a:solidFill>
                  <a:schemeClr val="dk1"/>
                </a:solidFill>
              </a:rPr>
              <a:t>N </a:t>
            </a:r>
            <a:r>
              <a:rPr lang="en-GB" sz="2400" dirty="0">
                <a:solidFill>
                  <a:schemeClr val="dk1"/>
                </a:solidFill>
              </a:rPr>
              <a:t>     			</a:t>
            </a:r>
            <a:r>
              <a:rPr lang="en-GB" sz="2000" dirty="0">
                <a:solidFill>
                  <a:schemeClr val="dk1"/>
                </a:solidFill>
              </a:rPr>
              <a:t>the unit force is measured in</a:t>
            </a:r>
            <a:endParaRPr sz="2400" dirty="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GB" sz="2400" dirty="0">
                <a:solidFill>
                  <a:schemeClr val="dk1"/>
                </a:solidFill>
              </a:rPr>
              <a:t>Y</a:t>
            </a:r>
            <a:r>
              <a:rPr lang="en-GB" sz="2400" b="1" dirty="0">
                <a:solidFill>
                  <a:schemeClr val="dk1"/>
                </a:solidFill>
              </a:rPr>
              <a:t>C</a:t>
            </a:r>
            <a:r>
              <a:rPr lang="en-GB" sz="2400" dirty="0">
                <a:solidFill>
                  <a:schemeClr val="dk1"/>
                </a:solidFill>
              </a:rPr>
              <a:t>EHMTRIS    			</a:t>
            </a:r>
            <a:r>
              <a:rPr lang="en-GB" sz="2000" dirty="0">
                <a:solidFill>
                  <a:schemeClr val="dk1"/>
                </a:solidFill>
              </a:rPr>
              <a:t>what we studied last term</a:t>
            </a:r>
            <a:endParaRPr sz="2000" dirty="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GB" sz="2400" dirty="0">
                <a:solidFill>
                  <a:schemeClr val="dk1"/>
                </a:solidFill>
              </a:rPr>
              <a:t>ESTE</a:t>
            </a:r>
            <a:r>
              <a:rPr lang="en-GB" sz="2400" b="1" dirty="0">
                <a:solidFill>
                  <a:schemeClr val="dk1"/>
                </a:solidFill>
              </a:rPr>
              <a:t>H</a:t>
            </a:r>
            <a:r>
              <a:rPr lang="en-GB" sz="2400" dirty="0">
                <a:solidFill>
                  <a:schemeClr val="dk1"/>
                </a:solidFill>
              </a:rPr>
              <a:t>POYSH      		</a:t>
            </a:r>
            <a:r>
              <a:rPr lang="en-GB" dirty="0">
                <a:solidFill>
                  <a:schemeClr val="dk1"/>
                </a:solidFill>
              </a:rPr>
              <a:t>prediction of what is going on</a:t>
            </a:r>
            <a:endParaRPr sz="2400" dirty="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GB" sz="2400" dirty="0">
                <a:solidFill>
                  <a:schemeClr val="dk1"/>
                </a:solidFill>
              </a:rPr>
              <a:t>NT</a:t>
            </a:r>
            <a:r>
              <a:rPr lang="en-GB" sz="2400" b="1" dirty="0">
                <a:solidFill>
                  <a:schemeClr val="dk1"/>
                </a:solidFill>
              </a:rPr>
              <a:t>O</a:t>
            </a:r>
            <a:r>
              <a:rPr lang="en-GB" sz="2400" dirty="0">
                <a:solidFill>
                  <a:schemeClr val="dk1"/>
                </a:solidFill>
              </a:rPr>
              <a:t>EARIVBOS			</a:t>
            </a:r>
            <a:r>
              <a:rPr lang="en-GB" sz="2000" dirty="0">
                <a:solidFill>
                  <a:schemeClr val="dk1"/>
                </a:solidFill>
              </a:rPr>
              <a:t>we make these with senses</a:t>
            </a:r>
            <a:endParaRPr sz="2000" dirty="0">
              <a:solidFill>
                <a:schemeClr val="dk1"/>
              </a:solidFill>
            </a:endParaRPr>
          </a:p>
          <a:p>
            <a:pPr marL="0" lvl="0" indent="0" algn="l" rtl="0">
              <a:lnSpc>
                <a:spcPct val="150000"/>
              </a:lnSpc>
              <a:spcBef>
                <a:spcPts val="0"/>
              </a:spcBef>
              <a:spcAft>
                <a:spcPts val="0"/>
              </a:spcAft>
              <a:buClr>
                <a:schemeClr val="dk1"/>
              </a:buClr>
              <a:buSzPts val="3600"/>
              <a:buFont typeface="Calibri"/>
              <a:buNone/>
            </a:pPr>
            <a:endParaRPr sz="3200" dirty="0">
              <a:solidFill>
                <a:schemeClr val="dk1"/>
              </a:solidFill>
              <a:latin typeface="Calibri"/>
              <a:ea typeface="Calibri"/>
              <a:cs typeface="Calibri"/>
              <a:sym typeface="Calibri"/>
            </a:endParaRPr>
          </a:p>
        </p:txBody>
      </p:sp>
      <p:pic>
        <p:nvPicPr>
          <p:cNvPr id="2" name="Picture 2" descr="Free Pencil Clipart Pencil Clip Art Images - Cliparts and Others ... -  ClipArt Best - ClipArt Best | Pencil clipart, Clip art, Art images">
            <a:extLst>
              <a:ext uri="{FF2B5EF4-FFF2-40B4-BE49-F238E27FC236}">
                <a16:creationId xmlns:a16="http://schemas.microsoft.com/office/drawing/2014/main" id="{21D4F74F-108B-4C0B-8C53-414965EC1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395" y="267438"/>
            <a:ext cx="1307583" cy="957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88"/>
        <p:cNvGrpSpPr/>
        <p:nvPr/>
      </p:nvGrpSpPr>
      <p:grpSpPr>
        <a:xfrm>
          <a:off x="0" y="0"/>
          <a:ext cx="0" cy="0"/>
          <a:chOff x="0" y="0"/>
          <a:chExt cx="0" cy="0"/>
        </a:xfrm>
      </p:grpSpPr>
      <p:sp>
        <p:nvSpPr>
          <p:cNvPr id="389" name="Google Shape;389;p5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390" name="Google Shape;390;p52"/>
          <p:cNvSpPr txBox="1">
            <a:spLocks noGrp="1"/>
          </p:cNvSpPr>
          <p:nvPr>
            <p:ph type="body" idx="2"/>
          </p:nvPr>
        </p:nvSpPr>
        <p:spPr>
          <a:xfrm>
            <a:off x="511600" y="752325"/>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We can show the forces acting on an object using a </a:t>
            </a:r>
            <a:r>
              <a:rPr lang="en-GB" b="1"/>
              <a:t>force diagram</a:t>
            </a:r>
            <a:r>
              <a:rPr lang="en-GB" b="1" baseline="-25000"/>
              <a:t>1</a:t>
            </a:r>
            <a:r>
              <a:rPr lang="en-GB"/>
              <a:t>. In a force diagram, each force is shown as a </a:t>
            </a:r>
            <a:r>
              <a:rPr lang="en-GB" b="1"/>
              <a:t>force arrow</a:t>
            </a:r>
            <a:r>
              <a:rPr lang="en-GB"/>
              <a:t>.</a:t>
            </a:r>
            <a:endParaRPr/>
          </a:p>
          <a:p>
            <a:pPr marL="0" lvl="0" indent="0" algn="l" rtl="0">
              <a:spcBef>
                <a:spcPts val="1600"/>
              </a:spcBef>
              <a:spcAft>
                <a:spcPts val="0"/>
              </a:spcAft>
              <a:buClr>
                <a:schemeClr val="dk1"/>
              </a:buClr>
              <a:buSzPts val="1100"/>
              <a:buFont typeface="Arial"/>
              <a:buNone/>
            </a:pPr>
            <a:r>
              <a:rPr lang="en-GB"/>
              <a:t>An arrow shows:</a:t>
            </a:r>
            <a:endParaRPr/>
          </a:p>
          <a:p>
            <a:pPr marL="457200" lvl="0" indent="-342900" algn="l" rtl="0">
              <a:spcBef>
                <a:spcPts val="0"/>
              </a:spcBef>
              <a:spcAft>
                <a:spcPts val="0"/>
              </a:spcAft>
              <a:buSzPts val="1800"/>
              <a:buAutoNum type="arabicPeriod"/>
            </a:pPr>
            <a:r>
              <a:rPr lang="en-GB"/>
              <a:t>the size of the force (the longer the arrow, the bigger the force)</a:t>
            </a:r>
            <a:endParaRPr/>
          </a:p>
          <a:p>
            <a:pPr marL="457200" lvl="0" indent="-342900" algn="l" rtl="0">
              <a:spcBef>
                <a:spcPts val="0"/>
              </a:spcBef>
              <a:spcAft>
                <a:spcPts val="0"/>
              </a:spcAft>
              <a:buSzPts val="1800"/>
              <a:buAutoNum type="arabicPeriod"/>
            </a:pPr>
            <a:r>
              <a:rPr lang="en-GB"/>
              <a:t>the direction in which the force acts.</a:t>
            </a:r>
            <a:endParaRPr/>
          </a:p>
          <a:p>
            <a:pPr marL="0" lvl="0" indent="0" algn="l" rtl="0">
              <a:spcBef>
                <a:spcPts val="1600"/>
              </a:spcBef>
              <a:spcAft>
                <a:spcPts val="0"/>
              </a:spcAft>
              <a:buClr>
                <a:schemeClr val="dk1"/>
              </a:buClr>
              <a:buSzPts val="1100"/>
              <a:buFont typeface="Arial"/>
              <a:buNone/>
            </a:pPr>
            <a:r>
              <a:rPr lang="en-GB"/>
              <a:t>The arrow is usually labelled with:</a:t>
            </a:r>
            <a:endParaRPr/>
          </a:p>
          <a:p>
            <a:pPr marL="457200" lvl="0" indent="-342900" algn="l" rtl="0">
              <a:spcBef>
                <a:spcPts val="0"/>
              </a:spcBef>
              <a:spcAft>
                <a:spcPts val="0"/>
              </a:spcAft>
              <a:buSzPts val="1800"/>
              <a:buAutoNum type="arabicPeriod"/>
            </a:pPr>
            <a:r>
              <a:rPr lang="en-GB"/>
              <a:t>the name of the force and</a:t>
            </a:r>
            <a:endParaRPr/>
          </a:p>
          <a:p>
            <a:pPr marL="457200" lvl="0" indent="-342900" algn="l" rtl="0">
              <a:spcBef>
                <a:spcPts val="0"/>
              </a:spcBef>
              <a:spcAft>
                <a:spcPts val="0"/>
              </a:spcAft>
              <a:buSzPts val="1800"/>
              <a:buAutoNum type="arabicPeriod"/>
            </a:pPr>
            <a:r>
              <a:rPr lang="en-GB"/>
              <a:t>its size in newtons.</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graphicFrame>
        <p:nvGraphicFramePr>
          <p:cNvPr id="391" name="Google Shape;391;p52"/>
          <p:cNvGraphicFramePr/>
          <p:nvPr/>
        </p:nvGraphicFramePr>
        <p:xfrm>
          <a:off x="6848025" y="136800"/>
          <a:ext cx="2142625" cy="250438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two things does a force arrow show?</a:t>
                      </a: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In the picture below, </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which arrow is the longest?</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What direction is it acting in?</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What is it called?</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What is its size in newtons?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92" name="Google Shape;392;p52"/>
          <p:cNvGraphicFramePr/>
          <p:nvPr/>
        </p:nvGraphicFramePr>
        <p:xfrm>
          <a:off x="6848013" y="2571750"/>
          <a:ext cx="2142625" cy="86862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31010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3101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diagram showing all the forces acting on an object</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93" name="Google Shape;393;p52"/>
          <p:cNvPicPr preferRelativeResize="0"/>
          <p:nvPr/>
        </p:nvPicPr>
        <p:blipFill>
          <a:blip r:embed="rId3">
            <a:alphaModFix/>
          </a:blip>
          <a:stretch>
            <a:fillRect/>
          </a:stretch>
        </p:blipFill>
        <p:spPr>
          <a:xfrm>
            <a:off x="4396900" y="3480175"/>
            <a:ext cx="4296517" cy="1591500"/>
          </a:xfrm>
          <a:prstGeom prst="rect">
            <a:avLst/>
          </a:prstGeom>
          <a:noFill/>
          <a:ln>
            <a:noFill/>
          </a:ln>
        </p:spPr>
      </p:pic>
      <p:sp>
        <p:nvSpPr>
          <p:cNvPr id="394" name="Google Shape;394;p52"/>
          <p:cNvSpPr txBox="1"/>
          <p:nvPr/>
        </p:nvSpPr>
        <p:spPr>
          <a:xfrm>
            <a:off x="6706525" y="3823900"/>
            <a:ext cx="453300" cy="307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00FF"/>
                </a:solidFill>
                <a:latin typeface="Century Gothic"/>
                <a:ea typeface="Century Gothic"/>
                <a:cs typeface="Century Gothic"/>
                <a:sym typeface="Century Gothic"/>
              </a:rPr>
              <a:t>5N</a:t>
            </a:r>
            <a:endParaRPr b="1">
              <a:solidFill>
                <a:srgbClr val="0000FF"/>
              </a:solidFill>
              <a:latin typeface="Century Gothic"/>
              <a:ea typeface="Century Gothic"/>
              <a:cs typeface="Century Gothic"/>
              <a:sym typeface="Century Gothic"/>
            </a:endParaRPr>
          </a:p>
        </p:txBody>
      </p:sp>
      <p:sp>
        <p:nvSpPr>
          <p:cNvPr id="395" name="Google Shape;395;p52"/>
          <p:cNvSpPr txBox="1"/>
          <p:nvPr/>
        </p:nvSpPr>
        <p:spPr>
          <a:xfrm>
            <a:off x="6706525" y="4605800"/>
            <a:ext cx="495900" cy="2451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9900FF"/>
                </a:solidFill>
                <a:latin typeface="Century Gothic"/>
                <a:ea typeface="Century Gothic"/>
                <a:cs typeface="Century Gothic"/>
                <a:sym typeface="Century Gothic"/>
              </a:rPr>
              <a:t>5N</a:t>
            </a:r>
            <a:endParaRPr b="1">
              <a:solidFill>
                <a:srgbClr val="9900FF"/>
              </a:solidFill>
              <a:latin typeface="Century Gothic"/>
              <a:ea typeface="Century Gothic"/>
              <a:cs typeface="Century Gothic"/>
              <a:sym typeface="Century Gothic"/>
            </a:endParaRPr>
          </a:p>
        </p:txBody>
      </p:sp>
      <p:sp>
        <p:nvSpPr>
          <p:cNvPr id="396" name="Google Shape;396;p52"/>
          <p:cNvSpPr txBox="1"/>
          <p:nvPr/>
        </p:nvSpPr>
        <p:spPr>
          <a:xfrm>
            <a:off x="8226350" y="4101925"/>
            <a:ext cx="551400" cy="3480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00FF"/>
                </a:solidFill>
                <a:latin typeface="Century Gothic"/>
                <a:ea typeface="Century Gothic"/>
                <a:cs typeface="Century Gothic"/>
                <a:sym typeface="Century Gothic"/>
              </a:rPr>
              <a:t>15N</a:t>
            </a:r>
            <a:endParaRPr b="1">
              <a:solidFill>
                <a:srgbClr val="0000FF"/>
              </a:solidFill>
              <a:latin typeface="Century Gothic"/>
              <a:ea typeface="Century Gothic"/>
              <a:cs typeface="Century Gothic"/>
              <a:sym typeface="Century Gothic"/>
            </a:endParaRPr>
          </a:p>
        </p:txBody>
      </p:sp>
      <p:sp>
        <p:nvSpPr>
          <p:cNvPr id="397" name="Google Shape;397;p52"/>
          <p:cNvSpPr txBox="1"/>
          <p:nvPr/>
        </p:nvSpPr>
        <p:spPr>
          <a:xfrm>
            <a:off x="4593225" y="4329625"/>
            <a:ext cx="551400" cy="3480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0000FF"/>
                </a:solidFill>
                <a:latin typeface="Century Gothic"/>
                <a:ea typeface="Century Gothic"/>
                <a:cs typeface="Century Gothic"/>
                <a:sym typeface="Century Gothic"/>
              </a:rPr>
              <a:t>25N</a:t>
            </a:r>
            <a:endParaRPr b="1">
              <a:solidFill>
                <a:srgbClr val="0000FF"/>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p5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03" name="Google Shape;403;p53"/>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Almost all objects have more than one force that acts on them.</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r>
              <a:rPr lang="en-GB"/>
              <a:t>Sir Isaac Newton was a 17th Century English scientist who was interested in a lot of different areas of science, but particularly </a:t>
            </a:r>
            <a:r>
              <a:rPr lang="en-GB" b="1"/>
              <a:t>Physics</a:t>
            </a:r>
            <a:r>
              <a:rPr lang="en-GB" baseline="-25000"/>
              <a:t>1</a:t>
            </a:r>
            <a:r>
              <a:rPr lang="en-GB"/>
              <a:t>.</a:t>
            </a:r>
            <a:endParaRPr/>
          </a:p>
          <a:p>
            <a:pPr marL="0" lvl="0" indent="0" algn="l" rtl="0">
              <a:spcBef>
                <a:spcPts val="1600"/>
              </a:spcBef>
              <a:spcAft>
                <a:spcPts val="0"/>
              </a:spcAft>
              <a:buClr>
                <a:schemeClr val="dk1"/>
              </a:buClr>
              <a:buSzPts val="1100"/>
              <a:buFont typeface="Arial"/>
              <a:buNone/>
            </a:pPr>
            <a:r>
              <a:rPr lang="en-GB"/>
              <a:t>Newton came up with three laws of motion that tell us the rules of how objects move, and how forces are acting on them.</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graphicFrame>
        <p:nvGraphicFramePr>
          <p:cNvPr id="404" name="Google Shape;404;p53"/>
          <p:cNvGraphicFramePr/>
          <p:nvPr/>
        </p:nvGraphicFramePr>
        <p:xfrm>
          <a:off x="6822450" y="3547775"/>
          <a:ext cx="2134475" cy="120390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area of science concerned with the nature and properties of matter and energy</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05" name="Google Shape;405;p53"/>
          <p:cNvPicPr preferRelativeResize="0"/>
          <p:nvPr/>
        </p:nvPicPr>
        <p:blipFill>
          <a:blip r:embed="rId3">
            <a:alphaModFix/>
          </a:blip>
          <a:stretch>
            <a:fillRect/>
          </a:stretch>
        </p:blipFill>
        <p:spPr>
          <a:xfrm>
            <a:off x="7177702" y="1530502"/>
            <a:ext cx="1423975" cy="1962950"/>
          </a:xfrm>
          <a:prstGeom prst="rect">
            <a:avLst/>
          </a:prstGeom>
          <a:noFill/>
          <a:ln>
            <a:noFill/>
          </a:ln>
        </p:spPr>
      </p:pic>
      <p:pic>
        <p:nvPicPr>
          <p:cNvPr id="406" name="Google Shape;406;p53"/>
          <p:cNvPicPr preferRelativeResize="0"/>
          <p:nvPr/>
        </p:nvPicPr>
        <p:blipFill>
          <a:blip r:embed="rId4">
            <a:alphaModFix/>
          </a:blip>
          <a:stretch>
            <a:fillRect/>
          </a:stretch>
        </p:blipFill>
        <p:spPr>
          <a:xfrm>
            <a:off x="1825800" y="1259650"/>
            <a:ext cx="2670924" cy="989350"/>
          </a:xfrm>
          <a:prstGeom prst="rect">
            <a:avLst/>
          </a:prstGeom>
          <a:noFill/>
          <a:ln>
            <a:noFill/>
          </a:ln>
        </p:spPr>
      </p:pic>
      <p:graphicFrame>
        <p:nvGraphicFramePr>
          <p:cNvPr id="407" name="Google Shape;407;p53"/>
          <p:cNvGraphicFramePr/>
          <p:nvPr/>
        </p:nvGraphicFramePr>
        <p:xfrm>
          <a:off x="6818375" y="338075"/>
          <a:ext cx="2142625" cy="120390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True or False?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Only one force acts on an object.</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11"/>
        <p:cNvGrpSpPr/>
        <p:nvPr/>
      </p:nvGrpSpPr>
      <p:grpSpPr>
        <a:xfrm>
          <a:off x="0" y="0"/>
          <a:ext cx="0" cy="0"/>
          <a:chOff x="0" y="0"/>
          <a:chExt cx="0" cy="0"/>
        </a:xfrm>
      </p:grpSpPr>
      <p:sp>
        <p:nvSpPr>
          <p:cNvPr id="412" name="Google Shape;412;p5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13" name="Google Shape;413;p54"/>
          <p:cNvSpPr txBox="1">
            <a:spLocks noGrp="1"/>
          </p:cNvSpPr>
          <p:nvPr>
            <p:ph type="body" idx="2"/>
          </p:nvPr>
        </p:nvSpPr>
        <p:spPr>
          <a:xfrm>
            <a:off x="552550" y="676600"/>
            <a:ext cx="6173700" cy="42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t>Newton’s 1st Law of Motion:</a:t>
            </a:r>
            <a:endParaRPr b="1"/>
          </a:p>
          <a:p>
            <a:pPr marL="0" lvl="0" indent="0" algn="l" rtl="0">
              <a:spcBef>
                <a:spcPts val="0"/>
              </a:spcBef>
              <a:spcAft>
                <a:spcPts val="0"/>
              </a:spcAft>
              <a:buClr>
                <a:schemeClr val="dk1"/>
              </a:buClr>
              <a:buSzPts val="1100"/>
              <a:buFont typeface="Arial"/>
              <a:buNone/>
            </a:pPr>
            <a:r>
              <a:rPr lang="en-GB" i="1"/>
              <a:t>An object either remains at rest or continues to move at a constant speed, unless acted upon by a force.</a:t>
            </a:r>
            <a:endParaRPr i="1"/>
          </a:p>
          <a:p>
            <a:pPr marL="0" lvl="0" indent="0" algn="l" rtl="0">
              <a:spcBef>
                <a:spcPts val="1600"/>
              </a:spcBef>
              <a:spcAft>
                <a:spcPts val="0"/>
              </a:spcAft>
              <a:buClr>
                <a:schemeClr val="dk1"/>
              </a:buClr>
              <a:buSzPts val="1100"/>
              <a:buFont typeface="Arial"/>
              <a:buNone/>
            </a:pPr>
            <a:r>
              <a:rPr lang="en-GB"/>
              <a:t>This means if an object is not moving, it will not start moving by itself. If an object is moving, it will not stop or change direction unless something pushes it.</a:t>
            </a:r>
            <a:endParaRPr/>
          </a:p>
          <a:p>
            <a:pPr marL="0" lvl="0" indent="0" algn="l" rtl="0">
              <a:spcBef>
                <a:spcPts val="1600"/>
              </a:spcBef>
              <a:spcAft>
                <a:spcPts val="0"/>
              </a:spcAft>
              <a:buClr>
                <a:schemeClr val="dk1"/>
              </a:buClr>
              <a:buSzPts val="1100"/>
              <a:buFont typeface="Arial"/>
              <a:buNone/>
            </a:pPr>
            <a:r>
              <a:rPr lang="en-GB"/>
              <a:t>Newton’s 1st Law is really talking about </a:t>
            </a:r>
            <a:r>
              <a:rPr lang="en-GB" b="1"/>
              <a:t>balanced forces</a:t>
            </a:r>
            <a:r>
              <a:rPr lang="en-GB" b="1" baseline="-25000"/>
              <a:t>1</a:t>
            </a:r>
            <a:r>
              <a:rPr lang="en-GB"/>
              <a:t> and </a:t>
            </a:r>
            <a:r>
              <a:rPr lang="en-GB" b="1"/>
              <a:t>unbalanced forces</a:t>
            </a:r>
            <a:r>
              <a:rPr lang="en-GB" b="1" baseline="-25000"/>
              <a:t>2</a:t>
            </a:r>
            <a:r>
              <a:rPr lang="en-GB"/>
              <a:t>.</a:t>
            </a:r>
            <a:endParaRPr/>
          </a:p>
          <a:p>
            <a:pPr marL="0" lvl="0" indent="0" algn="l" rtl="0">
              <a:spcBef>
                <a:spcPts val="1600"/>
              </a:spcBef>
              <a:spcAft>
                <a:spcPts val="0"/>
              </a:spcAft>
              <a:buClr>
                <a:schemeClr val="dk1"/>
              </a:buClr>
              <a:buSzPts val="1100"/>
              <a:buFont typeface="Arial"/>
              <a:buNone/>
            </a:pPr>
            <a:r>
              <a:rPr lang="en-GB"/>
              <a:t>If all </a:t>
            </a:r>
            <a:r>
              <a:rPr lang="en-GB" b="1"/>
              <a:t>forces</a:t>
            </a:r>
            <a:r>
              <a:rPr lang="en-GB" b="1" baseline="-25000"/>
              <a:t>3</a:t>
            </a:r>
            <a:r>
              <a:rPr lang="en-GB"/>
              <a:t> on an object are balanced then nothing changes. If a </a:t>
            </a:r>
            <a:r>
              <a:rPr lang="en-GB" b="1"/>
              <a:t>force</a:t>
            </a:r>
            <a:r>
              <a:rPr lang="en-GB" b="1" baseline="-25000">
                <a:solidFill>
                  <a:schemeClr val="dk1"/>
                </a:solidFill>
              </a:rPr>
              <a:t>3</a:t>
            </a:r>
            <a:r>
              <a:rPr lang="en-GB"/>
              <a:t> on an object is unbalanced then the object will speed up, slow down, or change direction or shape.</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graphicFrame>
        <p:nvGraphicFramePr>
          <p:cNvPr id="414" name="Google Shape;414;p54"/>
          <p:cNvGraphicFramePr/>
          <p:nvPr/>
        </p:nvGraphicFramePr>
        <p:xfrm>
          <a:off x="6793300" y="751875"/>
          <a:ext cx="2142625" cy="153918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happens if…</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All forces are balanced?</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a:latin typeface="Century Gothic"/>
                          <a:ea typeface="Century Gothic"/>
                          <a:cs typeface="Century Gothic"/>
                          <a:sym typeface="Century Gothic"/>
                        </a:rPr>
                        <a:t>A force on an object is unbalanced?</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415" name="Google Shape;415;p54"/>
          <p:cNvGraphicFramePr/>
          <p:nvPr/>
        </p:nvGraphicFramePr>
        <p:xfrm>
          <a:off x="6797375" y="3950050"/>
          <a:ext cx="2134475" cy="103626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1 - forces equal in size.</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2 - forces not equal in size.</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GB" sz="1100">
                          <a:solidFill>
                            <a:schemeClr val="dk1"/>
                          </a:solidFill>
                          <a:latin typeface="Century Gothic"/>
                          <a:ea typeface="Century Gothic"/>
                          <a:cs typeface="Century Gothic"/>
                          <a:sym typeface="Century Gothic"/>
                        </a:rPr>
                        <a:t>3 - a push, pull or twist.</a:t>
                      </a:r>
                      <a:endParaRPr sz="1100">
                        <a:solidFill>
                          <a:schemeClr val="dk1"/>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16" name="Google Shape;416;p54"/>
          <p:cNvPicPr preferRelativeResize="0"/>
          <p:nvPr/>
        </p:nvPicPr>
        <p:blipFill>
          <a:blip r:embed="rId3">
            <a:alphaModFix/>
          </a:blip>
          <a:stretch>
            <a:fillRect/>
          </a:stretch>
        </p:blipFill>
        <p:spPr>
          <a:xfrm>
            <a:off x="7167412" y="2350963"/>
            <a:ext cx="1394401" cy="1394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sp>
        <p:nvSpPr>
          <p:cNvPr id="421" name="Google Shape;421;p5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22" name="Google Shape;422;p55"/>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The man on the chair isn’t moving, so the forces must be balanced.</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423" name="Google Shape;423;p55"/>
          <p:cNvGraphicFramePr/>
          <p:nvPr/>
        </p:nvGraphicFramePr>
        <p:xfrm>
          <a:off x="6685300" y="801350"/>
          <a:ext cx="2142625" cy="103626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How do we know the forces are balanced?</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24" name="Google Shape;424;p55"/>
          <p:cNvPicPr preferRelativeResize="0"/>
          <p:nvPr/>
        </p:nvPicPr>
        <p:blipFill>
          <a:blip r:embed="rId3">
            <a:alphaModFix/>
          </a:blip>
          <a:stretch>
            <a:fillRect/>
          </a:stretch>
        </p:blipFill>
        <p:spPr>
          <a:xfrm>
            <a:off x="664875" y="1681398"/>
            <a:ext cx="2142625" cy="2270927"/>
          </a:xfrm>
          <a:prstGeom prst="rect">
            <a:avLst/>
          </a:prstGeom>
          <a:noFill/>
          <a:ln>
            <a:noFill/>
          </a:ln>
        </p:spPr>
      </p:pic>
      <p:sp>
        <p:nvSpPr>
          <p:cNvPr id="425" name="Google Shape;425;p55"/>
          <p:cNvSpPr txBox="1"/>
          <p:nvPr/>
        </p:nvSpPr>
        <p:spPr>
          <a:xfrm>
            <a:off x="2807500" y="1969575"/>
            <a:ext cx="3816300" cy="27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The chair is supporting the man, pushing up against him. We call this force that comes from the ground (or, something on the ground in this case) the </a:t>
            </a:r>
            <a:r>
              <a:rPr lang="en-GB" sz="1800" b="1">
                <a:latin typeface="Century Gothic"/>
                <a:ea typeface="Century Gothic"/>
                <a:cs typeface="Century Gothic"/>
                <a:sym typeface="Century Gothic"/>
              </a:rPr>
              <a:t>normal force</a:t>
            </a:r>
            <a:r>
              <a:rPr lang="en-GB" sz="1800">
                <a:latin typeface="Century Gothic"/>
                <a:ea typeface="Century Gothic"/>
                <a:cs typeface="Century Gothic"/>
                <a:sym typeface="Century Gothic"/>
              </a:rPr>
              <a:t>.</a:t>
            </a:r>
            <a:endParaRPr sz="1800">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endParaRPr sz="1800">
              <a:latin typeface="Century Gothic"/>
              <a:ea typeface="Century Gothic"/>
              <a:cs typeface="Century Gothic"/>
              <a:sym typeface="Century Gothic"/>
            </a:endParaRPr>
          </a:p>
          <a:p>
            <a:pPr marL="0" lvl="0" indent="0" algn="l" rtl="0">
              <a:spcBef>
                <a:spcPts val="1600"/>
              </a:spcBef>
              <a:spcAft>
                <a:spcPts val="0"/>
              </a:spcAft>
              <a:buNone/>
            </a:pPr>
            <a:endParaRPr/>
          </a:p>
        </p:txBody>
      </p:sp>
      <p:pic>
        <p:nvPicPr>
          <p:cNvPr id="426" name="Google Shape;426;p55"/>
          <p:cNvPicPr preferRelativeResize="0"/>
          <p:nvPr/>
        </p:nvPicPr>
        <p:blipFill>
          <a:blip r:embed="rId4">
            <a:alphaModFix/>
          </a:blip>
          <a:stretch>
            <a:fillRect/>
          </a:stretch>
        </p:blipFill>
        <p:spPr>
          <a:xfrm>
            <a:off x="6685300" y="1681388"/>
            <a:ext cx="2142625" cy="2270944"/>
          </a:xfrm>
          <a:prstGeom prst="rect">
            <a:avLst/>
          </a:prstGeom>
          <a:noFill/>
          <a:ln>
            <a:noFill/>
          </a:ln>
        </p:spPr>
      </p:pic>
      <p:sp>
        <p:nvSpPr>
          <p:cNvPr id="427" name="Google Shape;427;p55"/>
          <p:cNvSpPr txBox="1"/>
          <p:nvPr/>
        </p:nvSpPr>
        <p:spPr>
          <a:xfrm>
            <a:off x="2483950" y="1329800"/>
            <a:ext cx="3249300" cy="5268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latin typeface="Century Gothic"/>
                <a:ea typeface="Century Gothic"/>
                <a:cs typeface="Century Gothic"/>
                <a:sym typeface="Century Gothic"/>
              </a:rPr>
              <a:t>What force is acting in the opposite direction to gravity?</a:t>
            </a:r>
            <a:endParaRPr>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33" name="Google Shape;433;p5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car has four forces that are acting on it.</a:t>
            </a:r>
            <a:endParaRPr/>
          </a:p>
          <a:p>
            <a:pPr marL="0" lvl="0" indent="0" algn="l" rtl="0">
              <a:spcBef>
                <a:spcPts val="1600"/>
              </a:spcBef>
              <a:spcAft>
                <a:spcPts val="0"/>
              </a:spcAft>
              <a:buNone/>
            </a:pPr>
            <a:r>
              <a:rPr lang="en-GB"/>
              <a:t>These forces are balanced, so this means the car is travelling at a </a:t>
            </a:r>
            <a:r>
              <a:rPr lang="en-GB" b="1"/>
              <a:t>constant</a:t>
            </a:r>
            <a:r>
              <a:rPr lang="en-GB" b="1" baseline="-25000"/>
              <a:t>1</a:t>
            </a:r>
            <a:r>
              <a:rPr lang="en-GB" b="1"/>
              <a:t> speed</a:t>
            </a:r>
            <a:r>
              <a:rPr lang="en-GB"/>
              <a:t> (not speeding up or slowing down).</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434" name="Google Shape;434;p56"/>
          <p:cNvGraphicFramePr/>
          <p:nvPr/>
        </p:nvGraphicFramePr>
        <p:xfrm>
          <a:off x="6685300" y="852700"/>
          <a:ext cx="2142625" cy="153918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How many forces are acting on the car?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What does constant speed mean?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435" name="Google Shape;435;p56"/>
          <p:cNvGraphicFramePr/>
          <p:nvPr/>
        </p:nvGraphicFramePr>
        <p:xfrm>
          <a:off x="6797375" y="4213500"/>
          <a:ext cx="2134475" cy="700980"/>
        </p:xfrm>
        <a:graphic>
          <a:graphicData uri="http://schemas.openxmlformats.org/drawingml/2006/table">
            <a:tbl>
              <a:tblPr>
                <a:noFill/>
                <a:tableStyleId>{01E6132A-E199-48FB-AAC6-1238CED2EA5C}</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does not change.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36" name="Google Shape;436;p56"/>
          <p:cNvPicPr preferRelativeResize="0"/>
          <p:nvPr/>
        </p:nvPicPr>
        <p:blipFill>
          <a:blip r:embed="rId3">
            <a:alphaModFix/>
          </a:blip>
          <a:stretch>
            <a:fillRect/>
          </a:stretch>
        </p:blipFill>
        <p:spPr>
          <a:xfrm>
            <a:off x="683801" y="2494550"/>
            <a:ext cx="5877299" cy="2225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40"/>
        <p:cNvGrpSpPr/>
        <p:nvPr/>
      </p:nvGrpSpPr>
      <p:grpSpPr>
        <a:xfrm>
          <a:off x="0" y="0"/>
          <a:ext cx="0" cy="0"/>
          <a:chOff x="0" y="0"/>
          <a:chExt cx="0" cy="0"/>
        </a:xfrm>
      </p:grpSpPr>
      <p:sp>
        <p:nvSpPr>
          <p:cNvPr id="441" name="Google Shape;441;p5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42" name="Google Shape;442;p5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the driving force is bigger/stronger than the force of friction, then the forces are unbalanced and the car will increase speed.</a:t>
            </a:r>
            <a:endParaRPr/>
          </a:p>
          <a:p>
            <a:pPr marL="0" lvl="0" indent="0" algn="l" rtl="0">
              <a:spcBef>
                <a:spcPts val="1600"/>
              </a:spcBef>
              <a:spcAft>
                <a:spcPts val="0"/>
              </a:spcAft>
              <a:buNone/>
            </a:pPr>
            <a:r>
              <a:rPr lang="en-GB"/>
              <a:t>That is, it will speed up in the direction of the larger force.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443" name="Google Shape;443;p57"/>
          <p:cNvGraphicFramePr/>
          <p:nvPr/>
        </p:nvGraphicFramePr>
        <p:xfrm>
          <a:off x="6793300" y="852700"/>
          <a:ext cx="2142625" cy="103626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Which direction will the car speed up in?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44" name="Google Shape;444;p57"/>
          <p:cNvPicPr preferRelativeResize="0"/>
          <p:nvPr/>
        </p:nvPicPr>
        <p:blipFill>
          <a:blip r:embed="rId3">
            <a:alphaModFix/>
          </a:blip>
          <a:stretch>
            <a:fillRect/>
          </a:stretch>
        </p:blipFill>
        <p:spPr>
          <a:xfrm>
            <a:off x="789175" y="2702920"/>
            <a:ext cx="5546101" cy="2054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48"/>
        <p:cNvGrpSpPr/>
        <p:nvPr/>
      </p:nvGrpSpPr>
      <p:grpSpPr>
        <a:xfrm>
          <a:off x="0" y="0"/>
          <a:ext cx="0" cy="0"/>
          <a:chOff x="0" y="0"/>
          <a:chExt cx="0" cy="0"/>
        </a:xfrm>
      </p:grpSpPr>
      <p:sp>
        <p:nvSpPr>
          <p:cNvPr id="449" name="Google Shape;449;p5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50" name="Google Shape;450;p5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the driving force is smaller/weaker than the force of friction, then the forces are unbalanced and the car will slow down.</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451" name="Google Shape;451;p58"/>
          <p:cNvGraphicFramePr/>
          <p:nvPr/>
        </p:nvGraphicFramePr>
        <p:xfrm>
          <a:off x="6685300" y="852700"/>
          <a:ext cx="2142625" cy="1036260"/>
        </p:xfrm>
        <a:graphic>
          <a:graphicData uri="http://schemas.openxmlformats.org/drawingml/2006/table">
            <a:tbl>
              <a:tblPr>
                <a:noFill/>
                <a:tableStyleId>{01E6132A-E199-48FB-AAC6-1238CED2EA5C}</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True or False?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This car will speed up.</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52" name="Google Shape;452;p58"/>
          <p:cNvPicPr preferRelativeResize="0"/>
          <p:nvPr/>
        </p:nvPicPr>
        <p:blipFill>
          <a:blip r:embed="rId3">
            <a:alphaModFix/>
          </a:blip>
          <a:stretch>
            <a:fillRect/>
          </a:stretch>
        </p:blipFill>
        <p:spPr>
          <a:xfrm>
            <a:off x="552550" y="2280946"/>
            <a:ext cx="6040474" cy="2286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56"/>
        <p:cNvGrpSpPr/>
        <p:nvPr/>
      </p:nvGrpSpPr>
      <p:grpSpPr>
        <a:xfrm>
          <a:off x="0" y="0"/>
          <a:ext cx="0" cy="0"/>
          <a:chOff x="0" y="0"/>
          <a:chExt cx="0" cy="0"/>
        </a:xfrm>
      </p:grpSpPr>
      <p:sp>
        <p:nvSpPr>
          <p:cNvPr id="457" name="Google Shape;457;p5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58" name="Google Shape;458;p59"/>
          <p:cNvSpPr txBox="1">
            <a:spLocks noGrp="1"/>
          </p:cNvSpPr>
          <p:nvPr>
            <p:ph type="body" idx="2"/>
          </p:nvPr>
        </p:nvSpPr>
        <p:spPr>
          <a:xfrm>
            <a:off x="552550" y="796000"/>
            <a:ext cx="6173700"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Are the forces balanced or unbalanced?</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pic>
        <p:nvPicPr>
          <p:cNvPr id="459" name="Google Shape;459;p59"/>
          <p:cNvPicPr preferRelativeResize="0"/>
          <p:nvPr/>
        </p:nvPicPr>
        <p:blipFill>
          <a:blip r:embed="rId3">
            <a:alphaModFix/>
          </a:blip>
          <a:stretch>
            <a:fillRect/>
          </a:stretch>
        </p:blipFill>
        <p:spPr>
          <a:xfrm>
            <a:off x="697743" y="1575802"/>
            <a:ext cx="8045615" cy="3046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63"/>
        <p:cNvGrpSpPr/>
        <p:nvPr/>
      </p:nvGrpSpPr>
      <p:grpSpPr>
        <a:xfrm>
          <a:off x="0" y="0"/>
          <a:ext cx="0" cy="0"/>
          <a:chOff x="0" y="0"/>
          <a:chExt cx="0" cy="0"/>
        </a:xfrm>
      </p:grpSpPr>
      <p:sp>
        <p:nvSpPr>
          <p:cNvPr id="464" name="Google Shape;464;p6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65" name="Google Shape;465;p60"/>
          <p:cNvSpPr txBox="1">
            <a:spLocks noGrp="1"/>
          </p:cNvSpPr>
          <p:nvPr>
            <p:ph type="body" idx="2"/>
          </p:nvPr>
        </p:nvSpPr>
        <p:spPr>
          <a:xfrm>
            <a:off x="566700" y="845525"/>
            <a:ext cx="6173700"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Are the forces balanced or unbalanced?</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pic>
        <p:nvPicPr>
          <p:cNvPr id="466" name="Google Shape;466;p60"/>
          <p:cNvPicPr preferRelativeResize="0"/>
          <p:nvPr/>
        </p:nvPicPr>
        <p:blipFill>
          <a:blip r:embed="rId3">
            <a:alphaModFix/>
          </a:blip>
          <a:stretch>
            <a:fillRect/>
          </a:stretch>
        </p:blipFill>
        <p:spPr>
          <a:xfrm>
            <a:off x="649350" y="1566202"/>
            <a:ext cx="7661349" cy="2837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70"/>
        <p:cNvGrpSpPr/>
        <p:nvPr/>
      </p:nvGrpSpPr>
      <p:grpSpPr>
        <a:xfrm>
          <a:off x="0" y="0"/>
          <a:ext cx="0" cy="0"/>
          <a:chOff x="0" y="0"/>
          <a:chExt cx="0" cy="0"/>
        </a:xfrm>
      </p:grpSpPr>
      <p:pic>
        <p:nvPicPr>
          <p:cNvPr id="471" name="Google Shape;471;p61"/>
          <p:cNvPicPr preferRelativeResize="0"/>
          <p:nvPr/>
        </p:nvPicPr>
        <p:blipFill>
          <a:blip r:embed="rId3">
            <a:alphaModFix/>
          </a:blip>
          <a:stretch>
            <a:fillRect/>
          </a:stretch>
        </p:blipFill>
        <p:spPr>
          <a:xfrm>
            <a:off x="1298875" y="1373813"/>
            <a:ext cx="5945400" cy="3329425"/>
          </a:xfrm>
          <a:prstGeom prst="rect">
            <a:avLst/>
          </a:prstGeom>
          <a:noFill/>
          <a:ln>
            <a:noFill/>
          </a:ln>
        </p:spPr>
      </p:pic>
      <p:sp>
        <p:nvSpPr>
          <p:cNvPr id="472" name="Google Shape;472;p6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73" name="Google Shape;473;p61"/>
          <p:cNvSpPr txBox="1">
            <a:spLocks noGrp="1"/>
          </p:cNvSpPr>
          <p:nvPr>
            <p:ph type="body" idx="2"/>
          </p:nvPr>
        </p:nvSpPr>
        <p:spPr>
          <a:xfrm>
            <a:off x="552550" y="923350"/>
            <a:ext cx="6173700" cy="31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Are the forces balanced or unbalanced?</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474" name="Google Shape;474;p61"/>
          <p:cNvSpPr/>
          <p:nvPr/>
        </p:nvSpPr>
        <p:spPr>
          <a:xfrm>
            <a:off x="6084450" y="1844125"/>
            <a:ext cx="526800" cy="10665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1"/>
          <p:cNvSpPr/>
          <p:nvPr/>
        </p:nvSpPr>
        <p:spPr>
          <a:xfrm>
            <a:off x="1743775" y="3199000"/>
            <a:ext cx="451500" cy="5823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FORCE</a:t>
            </a:r>
            <a:endParaRPr sz="4800"/>
          </a:p>
          <a:p>
            <a:pPr marL="0" lvl="0" indent="0" algn="r" rtl="0">
              <a:spcBef>
                <a:spcPts val="0"/>
              </a:spcBef>
              <a:spcAft>
                <a:spcPts val="1600"/>
              </a:spcAft>
              <a:buNone/>
            </a:pPr>
            <a:r>
              <a:rPr lang="en-GB" sz="4800">
                <a:solidFill>
                  <a:srgbClr val="0B5394"/>
                </a:solidFill>
              </a:rPr>
              <a:t>A PUSH, PULL OR TWIST</a:t>
            </a:r>
            <a:endParaRPr sz="4800">
              <a:solidFill>
                <a:srgbClr val="0B539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79"/>
        <p:cNvGrpSpPr/>
        <p:nvPr/>
      </p:nvGrpSpPr>
      <p:grpSpPr>
        <a:xfrm>
          <a:off x="0" y="0"/>
          <a:ext cx="0" cy="0"/>
          <a:chOff x="0" y="0"/>
          <a:chExt cx="0" cy="0"/>
        </a:xfrm>
      </p:grpSpPr>
      <p:sp>
        <p:nvSpPr>
          <p:cNvPr id="480" name="Google Shape;480;p6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balanced and unbalanced forces.</a:t>
            </a:r>
            <a:endParaRPr/>
          </a:p>
        </p:txBody>
      </p:sp>
      <p:sp>
        <p:nvSpPr>
          <p:cNvPr id="481" name="Google Shape;481;p62"/>
          <p:cNvSpPr txBox="1">
            <a:spLocks noGrp="1"/>
          </p:cNvSpPr>
          <p:nvPr>
            <p:ph type="body" idx="2"/>
          </p:nvPr>
        </p:nvSpPr>
        <p:spPr>
          <a:xfrm>
            <a:off x="552550" y="764425"/>
            <a:ext cx="6173700" cy="41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Finish these sentences by filling in what the forces are causing to happen.</a:t>
            </a:r>
            <a:endParaRPr/>
          </a:p>
          <a:p>
            <a:pPr marL="457200" lvl="0" indent="-342900" algn="l" rtl="0">
              <a:spcBef>
                <a:spcPts val="1600"/>
              </a:spcBef>
              <a:spcAft>
                <a:spcPts val="0"/>
              </a:spcAft>
              <a:buSzPts val="1800"/>
              <a:buAutoNum type="arabicPeriod"/>
            </a:pPr>
            <a:r>
              <a:rPr lang="en-GB"/>
              <a:t>The yak is ______________.</a:t>
            </a:r>
            <a:endParaRPr/>
          </a:p>
          <a:p>
            <a:pPr marL="457200" lvl="0" indent="-342900" algn="l" rtl="0">
              <a:spcBef>
                <a:spcPts val="0"/>
              </a:spcBef>
              <a:spcAft>
                <a:spcPts val="0"/>
              </a:spcAft>
              <a:buSzPts val="1800"/>
              <a:buAutoNum type="arabicPeriod"/>
            </a:pPr>
            <a:r>
              <a:rPr lang="en-GB"/>
              <a:t>The bear is _______________.</a:t>
            </a:r>
            <a:endParaRPr/>
          </a:p>
          <a:p>
            <a:pPr marL="457200" lvl="0" indent="-342900" algn="l" rtl="0">
              <a:spcBef>
                <a:spcPts val="0"/>
              </a:spcBef>
              <a:spcAft>
                <a:spcPts val="0"/>
              </a:spcAft>
              <a:buSzPts val="1800"/>
              <a:buAutoNum type="arabicPeriod"/>
            </a:pPr>
            <a:r>
              <a:rPr lang="en-GB"/>
              <a:t>The otter is ____________.</a:t>
            </a:r>
            <a:endParaRPr/>
          </a:p>
          <a:p>
            <a:pPr marL="457200" lvl="0" indent="-342900" algn="l" rtl="0">
              <a:spcBef>
                <a:spcPts val="0"/>
              </a:spcBef>
              <a:spcAft>
                <a:spcPts val="0"/>
              </a:spcAft>
              <a:buSzPts val="1800"/>
              <a:buAutoNum type="arabicPeriod"/>
            </a:pPr>
            <a:r>
              <a:rPr lang="en-GB"/>
              <a:t>The fox is ______________.</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pic>
        <p:nvPicPr>
          <p:cNvPr id="482" name="Google Shape;482;p62"/>
          <p:cNvPicPr preferRelativeResize="0"/>
          <p:nvPr/>
        </p:nvPicPr>
        <p:blipFill>
          <a:blip r:embed="rId3">
            <a:alphaModFix/>
          </a:blip>
          <a:stretch>
            <a:fillRect/>
          </a:stretch>
        </p:blipFill>
        <p:spPr>
          <a:xfrm>
            <a:off x="6828563" y="266047"/>
            <a:ext cx="2134475" cy="1971603"/>
          </a:xfrm>
          <a:prstGeom prst="rect">
            <a:avLst/>
          </a:prstGeom>
          <a:noFill/>
          <a:ln>
            <a:noFill/>
          </a:ln>
        </p:spPr>
      </p:pic>
      <p:pic>
        <p:nvPicPr>
          <p:cNvPr id="483" name="Google Shape;483;p62"/>
          <p:cNvPicPr preferRelativeResize="0"/>
          <p:nvPr/>
        </p:nvPicPr>
        <p:blipFill>
          <a:blip r:embed="rId4">
            <a:alphaModFix/>
          </a:blip>
          <a:stretch>
            <a:fillRect/>
          </a:stretch>
        </p:blipFill>
        <p:spPr>
          <a:xfrm>
            <a:off x="4141682" y="2145275"/>
            <a:ext cx="2584568" cy="1538000"/>
          </a:xfrm>
          <a:prstGeom prst="rect">
            <a:avLst/>
          </a:prstGeom>
          <a:noFill/>
          <a:ln>
            <a:noFill/>
          </a:ln>
        </p:spPr>
      </p:pic>
      <p:pic>
        <p:nvPicPr>
          <p:cNvPr id="484" name="Google Shape;484;p62"/>
          <p:cNvPicPr preferRelativeResize="0"/>
          <p:nvPr/>
        </p:nvPicPr>
        <p:blipFill>
          <a:blip r:embed="rId5">
            <a:alphaModFix/>
          </a:blip>
          <a:stretch>
            <a:fillRect/>
          </a:stretch>
        </p:blipFill>
        <p:spPr>
          <a:xfrm>
            <a:off x="3697186" y="3517700"/>
            <a:ext cx="2716825" cy="1538000"/>
          </a:xfrm>
          <a:prstGeom prst="rect">
            <a:avLst/>
          </a:prstGeom>
          <a:noFill/>
          <a:ln>
            <a:noFill/>
          </a:ln>
        </p:spPr>
      </p:pic>
      <p:pic>
        <p:nvPicPr>
          <p:cNvPr id="485" name="Google Shape;485;p62"/>
          <p:cNvPicPr preferRelativeResize="0"/>
          <p:nvPr/>
        </p:nvPicPr>
        <p:blipFill>
          <a:blip r:embed="rId6">
            <a:alphaModFix/>
          </a:blip>
          <a:stretch>
            <a:fillRect/>
          </a:stretch>
        </p:blipFill>
        <p:spPr>
          <a:xfrm>
            <a:off x="1076300" y="3380288"/>
            <a:ext cx="2356400" cy="1538012"/>
          </a:xfrm>
          <a:prstGeom prst="rect">
            <a:avLst/>
          </a:prstGeom>
          <a:noFill/>
          <a:ln>
            <a:noFill/>
          </a:ln>
        </p:spPr>
      </p:pic>
      <p:graphicFrame>
        <p:nvGraphicFramePr>
          <p:cNvPr id="486" name="Google Shape;486;p62"/>
          <p:cNvGraphicFramePr/>
          <p:nvPr/>
        </p:nvGraphicFramePr>
        <p:xfrm>
          <a:off x="6780533" y="2323975"/>
          <a:ext cx="2230550" cy="2586486"/>
        </p:xfrm>
        <a:graphic>
          <a:graphicData uri="http://schemas.openxmlformats.org/drawingml/2006/table">
            <a:tbl>
              <a:tblPr>
                <a:noFill/>
                <a:tableStyleId>{01E6132A-E199-48FB-AAC6-1238CED2EA5C}</a:tableStyleId>
              </a:tblPr>
              <a:tblGrid>
                <a:gridCol w="2230550">
                  <a:extLst>
                    <a:ext uri="{9D8B030D-6E8A-4147-A177-3AD203B41FA5}">
                      <a16:colId xmlns:a16="http://schemas.microsoft.com/office/drawing/2014/main" val="20000"/>
                    </a:ext>
                  </a:extLst>
                </a:gridCol>
              </a:tblGrid>
              <a:tr h="31122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198457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solidFill>
                            <a:schemeClr val="dk1"/>
                          </a:solidFill>
                          <a:latin typeface="Century Gothic"/>
                          <a:ea typeface="Century Gothic"/>
                          <a:cs typeface="Century Gothic"/>
                          <a:sym typeface="Century Gothic"/>
                        </a:rPr>
                        <a:t>Forces can:</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Move something (acceleration)</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Stop something moving (deceleration)</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Change something’s direction</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Turn something</a:t>
                      </a:r>
                      <a:endParaRPr sz="1100">
                        <a:solidFill>
                          <a:schemeClr val="dk1"/>
                        </a:solidFill>
                        <a:latin typeface="Century Gothic"/>
                        <a:ea typeface="Century Gothic"/>
                        <a:cs typeface="Century Gothic"/>
                        <a:sym typeface="Century Gothic"/>
                      </a:endParaRPr>
                    </a:p>
                    <a:p>
                      <a:pPr marL="457200" lvl="0" indent="-298450" algn="l" rtl="0">
                        <a:lnSpc>
                          <a:spcPct val="115000"/>
                        </a:lnSpc>
                        <a:spcBef>
                          <a:spcPts val="0"/>
                        </a:spcBef>
                        <a:spcAft>
                          <a:spcPts val="0"/>
                        </a:spcAft>
                        <a:buClr>
                          <a:schemeClr val="dk1"/>
                        </a:buClr>
                        <a:buSzPts val="1100"/>
                        <a:buFont typeface="Century Gothic"/>
                        <a:buChar char="●"/>
                      </a:pPr>
                      <a:r>
                        <a:rPr lang="en-GB" sz="1100">
                          <a:solidFill>
                            <a:schemeClr val="dk1"/>
                          </a:solidFill>
                          <a:latin typeface="Century Gothic"/>
                          <a:ea typeface="Century Gothic"/>
                          <a:cs typeface="Century Gothic"/>
                          <a:sym typeface="Century Gothic"/>
                        </a:rPr>
                        <a:t>Change something’s shape </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NEWTON (N)</a:t>
            </a:r>
            <a:endParaRPr sz="4800"/>
          </a:p>
          <a:p>
            <a:pPr marL="0" lvl="0" indent="0" algn="r" rtl="0">
              <a:spcBef>
                <a:spcPts val="0"/>
              </a:spcBef>
              <a:spcAft>
                <a:spcPts val="1600"/>
              </a:spcAft>
              <a:buNone/>
            </a:pPr>
            <a:r>
              <a:rPr lang="en-GB" sz="4800">
                <a:solidFill>
                  <a:srgbClr val="0B5394"/>
                </a:solidFill>
              </a:rPr>
              <a:t>UNIT OF MEASUREMENT FOR FORCE</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Is this a push, pull or twist?</a:t>
            </a:r>
            <a:endParaRPr/>
          </a:p>
        </p:txBody>
      </p:sp>
      <p:pic>
        <p:nvPicPr>
          <p:cNvPr id="183" name="Google Shape;183;p31"/>
          <p:cNvPicPr preferRelativeResize="0"/>
          <p:nvPr/>
        </p:nvPicPr>
        <p:blipFill rotWithShape="1">
          <a:blip r:embed="rId3">
            <a:alphaModFix/>
          </a:blip>
          <a:srcRect t="7813" b="7813"/>
          <a:stretch/>
        </p:blipFill>
        <p:spPr>
          <a:xfrm>
            <a:off x="1216875" y="1184251"/>
            <a:ext cx="6414176" cy="360797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Is this a push, pull or twist?</a:t>
            </a:r>
            <a:endParaRPr/>
          </a:p>
        </p:txBody>
      </p:sp>
      <p:pic>
        <p:nvPicPr>
          <p:cNvPr id="189" name="Google Shape;189;p32"/>
          <p:cNvPicPr preferRelativeResize="0"/>
          <p:nvPr/>
        </p:nvPicPr>
        <p:blipFill rotWithShape="1">
          <a:blip r:embed="rId3">
            <a:alphaModFix/>
          </a:blip>
          <a:srcRect l="2519" t="2840" r="2423" b="4334"/>
          <a:stretch/>
        </p:blipFill>
        <p:spPr>
          <a:xfrm>
            <a:off x="2094338" y="1041250"/>
            <a:ext cx="4955325" cy="377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Is this a push, pull or twist?</a:t>
            </a:r>
            <a:endParaRPr/>
          </a:p>
        </p:txBody>
      </p:sp>
      <p:pic>
        <p:nvPicPr>
          <p:cNvPr id="195" name="Google Shape;195;p33"/>
          <p:cNvPicPr preferRelativeResize="0"/>
          <p:nvPr/>
        </p:nvPicPr>
        <p:blipFill rotWithShape="1">
          <a:blip r:embed="rId3">
            <a:alphaModFix/>
          </a:blip>
          <a:srcRect t="7820" b="7812"/>
          <a:stretch/>
        </p:blipFill>
        <p:spPr>
          <a:xfrm>
            <a:off x="1906852" y="1330551"/>
            <a:ext cx="5819546" cy="32735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body" idx="1"/>
          </p:nvPr>
        </p:nvSpPr>
        <p:spPr>
          <a:xfrm>
            <a:off x="709450" y="566200"/>
            <a:ext cx="398332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What measurement </a:t>
            </a:r>
            <a:br>
              <a:rPr lang="en-GB" sz="3600" dirty="0"/>
            </a:br>
            <a:r>
              <a:rPr lang="en-GB" sz="3600" dirty="0"/>
              <a:t>does each of this spring balances read?</a:t>
            </a:r>
            <a:endParaRPr sz="3600" dirty="0"/>
          </a:p>
          <a:p>
            <a:pPr marL="0" lvl="0" indent="0" algn="l" rtl="0">
              <a:lnSpc>
                <a:spcPct val="150000"/>
              </a:lnSpc>
              <a:spcBef>
                <a:spcPts val="1600"/>
              </a:spcBef>
              <a:spcAft>
                <a:spcPts val="1600"/>
              </a:spcAft>
              <a:buNone/>
            </a:pPr>
            <a:endParaRPr sz="3600" dirty="0"/>
          </a:p>
        </p:txBody>
      </p:sp>
      <p:pic>
        <p:nvPicPr>
          <p:cNvPr id="201" name="Google Shape;201;p34"/>
          <p:cNvPicPr preferRelativeResize="0"/>
          <p:nvPr/>
        </p:nvPicPr>
        <p:blipFill rotWithShape="1">
          <a:blip r:embed="rId3">
            <a:alphaModFix/>
          </a:blip>
          <a:srcRect l="27310" t="2217" r="49458" b="9419"/>
          <a:stretch/>
        </p:blipFill>
        <p:spPr>
          <a:xfrm>
            <a:off x="4572000" y="97625"/>
            <a:ext cx="1712999" cy="4378250"/>
          </a:xfrm>
          <a:prstGeom prst="rect">
            <a:avLst/>
          </a:prstGeom>
          <a:noFill/>
          <a:ln>
            <a:noFill/>
          </a:ln>
        </p:spPr>
      </p:pic>
      <p:sp>
        <p:nvSpPr>
          <p:cNvPr id="202" name="Google Shape;202;p34"/>
          <p:cNvSpPr/>
          <p:nvPr/>
        </p:nvSpPr>
        <p:spPr>
          <a:xfrm>
            <a:off x="4910775" y="4274350"/>
            <a:ext cx="777900" cy="777900"/>
          </a:xfrm>
          <a:prstGeom prst="ellipse">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208;p35">
            <a:extLst>
              <a:ext uri="{FF2B5EF4-FFF2-40B4-BE49-F238E27FC236}">
                <a16:creationId xmlns:a16="http://schemas.microsoft.com/office/drawing/2014/main" id="{AA926EFB-62F3-41A4-B23F-E122BD8470F4}"/>
              </a:ext>
            </a:extLst>
          </p:cNvPr>
          <p:cNvPicPr preferRelativeResize="0"/>
          <p:nvPr/>
        </p:nvPicPr>
        <p:blipFill rotWithShape="1">
          <a:blip r:embed="rId3">
            <a:alphaModFix/>
          </a:blip>
          <a:srcRect l="53915" t="3892" r="23603"/>
          <a:stretch/>
        </p:blipFill>
        <p:spPr>
          <a:xfrm>
            <a:off x="6922918" y="97625"/>
            <a:ext cx="1720750" cy="4943125"/>
          </a:xfrm>
          <a:prstGeom prst="rect">
            <a:avLst/>
          </a:prstGeom>
          <a:noFill/>
          <a:ln>
            <a:noFill/>
          </a:ln>
        </p:spPr>
      </p:pic>
      <p:sp>
        <p:nvSpPr>
          <p:cNvPr id="3" name="Google Shape;209;p35">
            <a:extLst>
              <a:ext uri="{FF2B5EF4-FFF2-40B4-BE49-F238E27FC236}">
                <a16:creationId xmlns:a16="http://schemas.microsoft.com/office/drawing/2014/main" id="{79280499-F15C-4575-896D-CDF1C1F3C7F1}"/>
              </a:ext>
            </a:extLst>
          </p:cNvPr>
          <p:cNvSpPr/>
          <p:nvPr/>
        </p:nvSpPr>
        <p:spPr>
          <a:xfrm>
            <a:off x="7290156" y="4061200"/>
            <a:ext cx="677400" cy="602100"/>
          </a:xfrm>
          <a:prstGeom prst="triangle">
            <a:avLst>
              <a:gd name="adj" fmla="val 50000"/>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BA8467-590A-4CA3-983E-883589862B95}">
  <ds:schemaRefs>
    <ds:schemaRef ds:uri="http://schemas.microsoft.com/sharepoint/v3/contenttype/forms"/>
  </ds:schemaRefs>
</ds:datastoreItem>
</file>

<file path=customXml/itemProps2.xml><?xml version="1.0" encoding="utf-8"?>
<ds:datastoreItem xmlns:ds="http://schemas.openxmlformats.org/officeDocument/2006/customXml" ds:itemID="{52340E5A-6BB4-4D6D-A334-3A25BEA130A7}">
  <ds:schemaRefs>
    <ds:schemaRef ds:uri="http://schemas.microsoft.com/office/2006/metadata/properties"/>
    <ds:schemaRef ds:uri="http://schemas.microsoft.com/office/infopath/2007/PartnerControls"/>
    <ds:schemaRef ds:uri="d5c732d2-f217-444a-91d8-37c5714ca695"/>
    <ds:schemaRef ds:uri="8f659357-f805-491c-ad0b-5621b2de6466"/>
  </ds:schemaRefs>
</ds:datastoreItem>
</file>

<file path=customXml/itemProps3.xml><?xml version="1.0" encoding="utf-8"?>
<ds:datastoreItem xmlns:ds="http://schemas.openxmlformats.org/officeDocument/2006/customXml" ds:itemID="{6B9ED07F-0456-46B3-B7D3-2054ACC41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659357-f805-491c-ad0b-5621b2de6466"/>
    <ds:schemaRef ds:uri="d5c732d2-f217-444a-91d8-37c5714ca6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1501</TotalTime>
  <Words>2473</Words>
  <Application>Microsoft Office PowerPoint</Application>
  <PresentationFormat>On-screen Show (16:9)</PresentationFormat>
  <Paragraphs>455</Paragraphs>
  <Slides>40</Slides>
  <Notes>40</Notes>
  <HiddenSlides>15</HiddenSlides>
  <MMClips>2</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Century Gothic</vt:lpstr>
      <vt:lpstr>Arial</vt:lpstr>
      <vt:lpstr>Calibri</vt:lpstr>
      <vt:lpstr>ASC EDI Template</vt:lpstr>
      <vt:lpstr>Simple Light</vt:lpstr>
      <vt:lpstr>BALANCED AND UNBALANCED FORCES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investigate forces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 balanced and unbalanced forces.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AND UNBALANCED FORCES</dc:title>
  <dc:creator>MissAlex</dc:creator>
  <cp:lastModifiedBy>Sarina Watson</cp:lastModifiedBy>
  <cp:revision>12</cp:revision>
  <dcterms:modified xsi:type="dcterms:W3CDTF">2024-10-20T06:07:17Z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56100.0000000000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y fmtid="{D5CDD505-2E9C-101B-9397-08002B2CF9AE}" pid="10" name="MediaServiceImageTags">
    <vt:lpwstr/>
  </property>
</Properties>
</file>